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1" r:id="rId55"/>
    <p:sldId id="272" r:id="rId56"/>
    <p:sldId id="273" r:id="rId57"/>
    <p:sldId id="274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25"/>
    </p:embeddedFont>
    <p:embeddedFont>
      <p:font typeface="Montserrat Thin" charset="1" panose="00000300000000000000"/>
      <p:regular r:id="rId26"/>
    </p:embeddedFont>
    <p:embeddedFont>
      <p:font typeface="Montserrat Thin Italics" charset="1" panose="00000300000000000000"/>
      <p:regular r:id="rId27"/>
    </p:embeddedFont>
    <p:embeddedFont>
      <p:font typeface="Montserrat Extra-Light" charset="1" panose="00000300000000000000"/>
      <p:regular r:id="rId28"/>
    </p:embeddedFont>
    <p:embeddedFont>
      <p:font typeface="Montserrat Extra-Light Italics" charset="1" panose="000003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Italics" charset="1" panose="000004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 Medium Italics" charset="1" panose="000006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Semi-Bold Italics" charset="1" panose="00000700000000000000"/>
      <p:regular r:id="rId35"/>
    </p:embeddedFont>
    <p:embeddedFont>
      <p:font typeface="Montserrat Ultra-Bold" charset="1" panose="00000900000000000000"/>
      <p:regular r:id="rId36"/>
    </p:embeddedFont>
    <p:embeddedFont>
      <p:font typeface="Montserrat Ultra-Bold Italics" charset="1" panose="00000900000000000000"/>
      <p:regular r:id="rId37"/>
    </p:embeddedFont>
    <p:embeddedFont>
      <p:font typeface="Montserrat Heavy" charset="1" panose="00000A00000000000000"/>
      <p:regular r:id="rId38"/>
    </p:embeddedFont>
    <p:embeddedFont>
      <p:font typeface="Montserrat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53" Target="slides/slide14.xml" Type="http://schemas.openxmlformats.org/officeDocument/2006/relationships/slide"/><Relationship Id="rId54" Target="slides/slide15.xml" Type="http://schemas.openxmlformats.org/officeDocument/2006/relationships/slide"/><Relationship Id="rId55" Target="slides/slide16.xml" Type="http://schemas.openxmlformats.org/officeDocument/2006/relationships/slide"/><Relationship Id="rId56" Target="slides/slide17.xml" Type="http://schemas.openxmlformats.org/officeDocument/2006/relationships/slide"/><Relationship Id="rId57" Target="slides/slide18.xml" Type="http://schemas.openxmlformats.org/officeDocument/2006/relationships/slide"/><Relationship Id="rId58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50.png" Type="http://schemas.openxmlformats.org/officeDocument/2006/relationships/image"/><Relationship Id="rId15" Target="../media/image51.svg" Type="http://schemas.openxmlformats.org/officeDocument/2006/relationships/image"/><Relationship Id="rId16" Target="../media/image52.png" Type="http://schemas.openxmlformats.org/officeDocument/2006/relationships/image"/><Relationship Id="rId17" Target="../media/image53.svg" Type="http://schemas.openxmlformats.org/officeDocument/2006/relationships/image"/><Relationship Id="rId18" Target="../media/image54.png" Type="http://schemas.openxmlformats.org/officeDocument/2006/relationships/image"/><Relationship Id="rId19" Target="../media/image55.svg" Type="http://schemas.openxmlformats.org/officeDocument/2006/relationships/image"/><Relationship Id="rId2" Target="../media/image38.png" Type="http://schemas.openxmlformats.org/officeDocument/2006/relationships/image"/><Relationship Id="rId20" Target="../media/image56.png" Type="http://schemas.openxmlformats.org/officeDocument/2006/relationships/image"/><Relationship Id="rId21" Target="../media/image57.svg" Type="http://schemas.openxmlformats.org/officeDocument/2006/relationships/image"/><Relationship Id="rId22" Target="../media/image58.png" Type="http://schemas.openxmlformats.org/officeDocument/2006/relationships/image"/><Relationship Id="rId23" Target="../media/image59.svg" Type="http://schemas.openxmlformats.org/officeDocument/2006/relationships/image"/><Relationship Id="rId24" Target="../media/image60.png" Type="http://schemas.openxmlformats.org/officeDocument/2006/relationships/image"/><Relationship Id="rId25" Target="../media/image61.svg" Type="http://schemas.openxmlformats.org/officeDocument/2006/relationships/image"/><Relationship Id="rId26" Target="../media/image62.png" Type="http://schemas.openxmlformats.org/officeDocument/2006/relationships/image"/><Relationship Id="rId27" Target="../media/image63.svg" Type="http://schemas.openxmlformats.org/officeDocument/2006/relationships/image"/><Relationship Id="rId28" Target="../media/image64.png" Type="http://schemas.openxmlformats.org/officeDocument/2006/relationships/image"/><Relationship Id="rId29" Target="../media/image65.svg" Type="http://schemas.openxmlformats.org/officeDocument/2006/relationships/image"/><Relationship Id="rId3" Target="../media/image39.svg" Type="http://schemas.openxmlformats.org/officeDocument/2006/relationships/image"/><Relationship Id="rId30" Target="../media/image66.png" Type="http://schemas.openxmlformats.org/officeDocument/2006/relationships/image"/><Relationship Id="rId31" Target="../media/image67.svg" Type="http://schemas.openxmlformats.org/officeDocument/2006/relationships/image"/><Relationship Id="rId32" Target="../media/image68.png" Type="http://schemas.openxmlformats.org/officeDocument/2006/relationships/image"/><Relationship Id="rId33" Target="../media/image69.svg" Type="http://schemas.openxmlformats.org/officeDocument/2006/relationships/image"/><Relationship Id="rId34" Target="../media/image70.png" Type="http://schemas.openxmlformats.org/officeDocument/2006/relationships/image"/><Relationship Id="rId35" Target="../media/image71.svg" Type="http://schemas.openxmlformats.org/officeDocument/2006/relationships/image"/><Relationship Id="rId36" Target="../media/image72.png" Type="http://schemas.openxmlformats.org/officeDocument/2006/relationships/image"/><Relationship Id="rId37" Target="../media/image73.svg" Type="http://schemas.openxmlformats.org/officeDocument/2006/relationships/image"/><Relationship Id="rId38" Target="../media/image74.png" Type="http://schemas.openxmlformats.org/officeDocument/2006/relationships/image"/><Relationship Id="rId39" Target="../media/image75.svg" Type="http://schemas.openxmlformats.org/officeDocument/2006/relationships/image"/><Relationship Id="rId4" Target="../media/image40.png" Type="http://schemas.openxmlformats.org/officeDocument/2006/relationships/image"/><Relationship Id="rId40" Target="../media/image76.png" Type="http://schemas.openxmlformats.org/officeDocument/2006/relationships/image"/><Relationship Id="rId41" Target="../media/image77.sv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s://nhasachvoi-daklak.blogspot.com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745503" y="8122997"/>
            <a:ext cx="2791588" cy="0"/>
          </a:xfrm>
          <a:prstGeom prst="line">
            <a:avLst/>
          </a:prstGeom>
          <a:ln cap="rnd" w="47625">
            <a:solidFill>
              <a:srgbClr val="6FA82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280099" y="0"/>
            <a:ext cx="3916719" cy="10287000"/>
            <a:chOff x="0" y="0"/>
            <a:chExt cx="1324915" cy="3479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4915" cy="3479800"/>
            </a:xfrm>
            <a:custGeom>
              <a:avLst/>
              <a:gdLst/>
              <a:ahLst/>
              <a:cxnLst/>
              <a:rect r="r" b="b" t="t" l="l"/>
              <a:pathLst>
                <a:path h="3479800" w="1324915">
                  <a:moveTo>
                    <a:pt x="0" y="0"/>
                  </a:moveTo>
                  <a:lnTo>
                    <a:pt x="1324915" y="0"/>
                  </a:lnTo>
                  <a:lnTo>
                    <a:pt x="1324915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6349" y="7822022"/>
            <a:ext cx="7454156" cy="687130"/>
            <a:chOff x="0" y="0"/>
            <a:chExt cx="7164184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64184" cy="660400"/>
            </a:xfrm>
            <a:custGeom>
              <a:avLst/>
              <a:gdLst/>
              <a:ahLst/>
              <a:cxnLst/>
              <a:rect r="r" b="b" t="t" l="l"/>
              <a:pathLst>
                <a:path h="660400" w="7164184">
                  <a:moveTo>
                    <a:pt x="7039724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039724" y="0"/>
                  </a:lnTo>
                  <a:cubicBezTo>
                    <a:pt x="7108304" y="0"/>
                    <a:pt x="7164184" y="55880"/>
                    <a:pt x="7164184" y="124460"/>
                  </a:cubicBezTo>
                  <a:lnTo>
                    <a:pt x="7164184" y="535940"/>
                  </a:lnTo>
                  <a:cubicBezTo>
                    <a:pt x="7164184" y="604520"/>
                    <a:pt x="7108304" y="660400"/>
                    <a:pt x="7039724" y="660400"/>
                  </a:cubicBez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940787" y="1446169"/>
            <a:ext cx="6595343" cy="7812131"/>
          </a:xfrm>
          <a:custGeom>
            <a:avLst/>
            <a:gdLst/>
            <a:ahLst/>
            <a:cxnLst/>
            <a:rect r="r" b="b" t="t" l="l"/>
            <a:pathLst>
              <a:path h="7812131" w="6595343">
                <a:moveTo>
                  <a:pt x="0" y="0"/>
                </a:moveTo>
                <a:lnTo>
                  <a:pt x="6595343" y="0"/>
                </a:lnTo>
                <a:lnTo>
                  <a:pt x="6595343" y="7812131"/>
                </a:lnTo>
                <a:lnTo>
                  <a:pt x="0" y="7812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686377" y="1713291"/>
            <a:ext cx="7104163" cy="7277888"/>
            <a:chOff x="0" y="0"/>
            <a:chExt cx="8696780" cy="89094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696780" cy="8909451"/>
            </a:xfrm>
            <a:custGeom>
              <a:avLst/>
              <a:gdLst/>
              <a:ahLst/>
              <a:cxnLst/>
              <a:rect r="r" b="b" t="t" l="l"/>
              <a:pathLst>
                <a:path h="8909451" w="8696780">
                  <a:moveTo>
                    <a:pt x="8572319" y="59690"/>
                  </a:moveTo>
                  <a:cubicBezTo>
                    <a:pt x="8607880" y="59690"/>
                    <a:pt x="8637090" y="88900"/>
                    <a:pt x="8637090" y="124460"/>
                  </a:cubicBezTo>
                  <a:lnTo>
                    <a:pt x="8637090" y="8784990"/>
                  </a:lnTo>
                  <a:cubicBezTo>
                    <a:pt x="8637090" y="8820551"/>
                    <a:pt x="8607880" y="8849761"/>
                    <a:pt x="8572319" y="8849761"/>
                  </a:cubicBezTo>
                  <a:lnTo>
                    <a:pt x="124460" y="8849761"/>
                  </a:lnTo>
                  <a:cubicBezTo>
                    <a:pt x="88900" y="8849761"/>
                    <a:pt x="59690" y="8820551"/>
                    <a:pt x="59690" y="878499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572319" y="59690"/>
                  </a:lnTo>
                  <a:moveTo>
                    <a:pt x="85723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8784990"/>
                  </a:lnTo>
                  <a:cubicBezTo>
                    <a:pt x="0" y="8853570"/>
                    <a:pt x="55880" y="8909451"/>
                    <a:pt x="124460" y="8909451"/>
                  </a:cubicBezTo>
                  <a:lnTo>
                    <a:pt x="8572320" y="8909451"/>
                  </a:lnTo>
                  <a:cubicBezTo>
                    <a:pt x="8640900" y="8909451"/>
                    <a:pt x="8696780" y="8853570"/>
                    <a:pt x="8696780" y="8784990"/>
                  </a:cubicBezTo>
                  <a:lnTo>
                    <a:pt x="8696780" y="124460"/>
                  </a:lnTo>
                  <a:cubicBezTo>
                    <a:pt x="8696780" y="55880"/>
                    <a:pt x="8640900" y="0"/>
                    <a:pt x="8572319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81077" y="7998219"/>
            <a:ext cx="642469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26">
                <a:solidFill>
                  <a:srgbClr val="014920"/>
                </a:solidFill>
                <a:latin typeface="Montserrat"/>
              </a:rPr>
              <a:t>HTTPS://NHASACHVOI-DAKLAK.BLOGSPOT.COM/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0840" y="1473179"/>
            <a:ext cx="7777651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8037"/>
                </a:solidFill>
                <a:latin typeface="Montserrat"/>
              </a:rPr>
              <a:t>BÁO CÁO MÔN  HỌC MARKETING TRÊN INTERNET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6349" y="4824085"/>
            <a:ext cx="7454156" cy="251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Montserrat"/>
              </a:rPr>
              <a:t>MSSV: PK03092 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Montserrat"/>
              </a:rPr>
              <a:t>Sinh viên: Nguyễn Văn Tín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Montserrat"/>
              </a:rPr>
              <a:t>Giảng viên: Nguyễn Ngọc Thạch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Montserrat"/>
              </a:rPr>
              <a:t>Lớp: WEB18302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0840" y="2966070"/>
            <a:ext cx="7708668" cy="173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spc="75">
                <a:solidFill>
                  <a:srgbClr val="008037"/>
                </a:solidFill>
                <a:latin typeface="Poppins Medium Bold"/>
              </a:rPr>
              <a:t>NHÀ SÁCH VOI TÂY NGUYÊN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0446" y="5360638"/>
            <a:ext cx="4188239" cy="2291535"/>
            <a:chOff x="0" y="0"/>
            <a:chExt cx="1103075" cy="6035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3075" cy="603532"/>
            </a:xfrm>
            <a:custGeom>
              <a:avLst/>
              <a:gdLst/>
              <a:ahLst/>
              <a:cxnLst/>
              <a:rect r="r" b="b" t="t" l="l"/>
              <a:pathLst>
                <a:path h="603532" w="1103075">
                  <a:moveTo>
                    <a:pt x="0" y="0"/>
                  </a:moveTo>
                  <a:lnTo>
                    <a:pt x="1103075" y="0"/>
                  </a:lnTo>
                  <a:lnTo>
                    <a:pt x="1103075" y="603532"/>
                  </a:lnTo>
                  <a:lnTo>
                    <a:pt x="0" y="603532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12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915750" y="2851221"/>
            <a:ext cx="11633992" cy="5018835"/>
          </a:xfrm>
          <a:custGeom>
            <a:avLst/>
            <a:gdLst/>
            <a:ahLst/>
            <a:cxnLst/>
            <a:rect r="r" b="b" t="t" l="l"/>
            <a:pathLst>
              <a:path h="5018835" w="11633992">
                <a:moveTo>
                  <a:pt x="0" y="0"/>
                </a:moveTo>
                <a:lnTo>
                  <a:pt x="11633992" y="0"/>
                </a:lnTo>
                <a:lnTo>
                  <a:pt x="11633992" y="5018835"/>
                </a:lnTo>
                <a:lnTo>
                  <a:pt x="0" y="5018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85705"/>
            <a:ext cx="9356038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GOOGLE SEARCH </a:t>
            </a:r>
            <a:r>
              <a:rPr lang="en-US" sz="4600">
                <a:solidFill>
                  <a:srgbClr val="008037"/>
                </a:solidFill>
                <a:latin typeface="Montserrat Ultra-Bold"/>
              </a:rPr>
              <a:t>CONSOLE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771501"/>
            <a:ext cx="3213599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99740"/>
                </a:solidFill>
                <a:latin typeface="Montserrat Bold"/>
              </a:rPr>
              <a:t>25 Trang được lập chỉ mục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5461842"/>
            <a:chOff x="0" y="0"/>
            <a:chExt cx="6186311" cy="1847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847586"/>
            </a:xfrm>
            <a:custGeom>
              <a:avLst/>
              <a:gdLst/>
              <a:ahLst/>
              <a:cxnLst/>
              <a:rect r="r" b="b" t="t" l="l"/>
              <a:pathLst>
                <a:path h="1847586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847586"/>
                  </a:lnTo>
                  <a:lnTo>
                    <a:pt x="0" y="1847586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41380" y="4387293"/>
            <a:ext cx="3700919" cy="1562285"/>
            <a:chOff x="0" y="0"/>
            <a:chExt cx="974728" cy="4114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4728" cy="411466"/>
            </a:xfrm>
            <a:custGeom>
              <a:avLst/>
              <a:gdLst/>
              <a:ahLst/>
              <a:cxnLst/>
              <a:rect r="r" b="b" t="t" l="l"/>
              <a:pathLst>
                <a:path h="411466" w="974728">
                  <a:moveTo>
                    <a:pt x="0" y="0"/>
                  </a:moveTo>
                  <a:lnTo>
                    <a:pt x="974728" y="0"/>
                  </a:lnTo>
                  <a:lnTo>
                    <a:pt x="974728" y="411466"/>
                  </a:lnTo>
                  <a:lnTo>
                    <a:pt x="0" y="411466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12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558760" y="6930512"/>
            <a:ext cx="3700919" cy="1562285"/>
            <a:chOff x="0" y="0"/>
            <a:chExt cx="974728" cy="4114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4728" cy="411466"/>
            </a:xfrm>
            <a:custGeom>
              <a:avLst/>
              <a:gdLst/>
              <a:ahLst/>
              <a:cxnLst/>
              <a:rect r="r" b="b" t="t" l="l"/>
              <a:pathLst>
                <a:path h="411466" w="974728">
                  <a:moveTo>
                    <a:pt x="0" y="0"/>
                  </a:moveTo>
                  <a:lnTo>
                    <a:pt x="974728" y="0"/>
                  </a:lnTo>
                  <a:lnTo>
                    <a:pt x="974728" y="411466"/>
                  </a:lnTo>
                  <a:lnTo>
                    <a:pt x="0" y="411466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12t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57187" y="2724736"/>
            <a:ext cx="10824267" cy="3802643"/>
          </a:xfrm>
          <a:custGeom>
            <a:avLst/>
            <a:gdLst/>
            <a:ahLst/>
            <a:cxnLst/>
            <a:rect r="r" b="b" t="t" l="l"/>
            <a:pathLst>
              <a:path h="3802643" w="10824267">
                <a:moveTo>
                  <a:pt x="0" y="0"/>
                </a:moveTo>
                <a:lnTo>
                  <a:pt x="10824267" y="0"/>
                </a:lnTo>
                <a:lnTo>
                  <a:pt x="10824267" y="3802643"/>
                </a:lnTo>
                <a:lnTo>
                  <a:pt x="0" y="38026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5533060"/>
            <a:ext cx="8871999" cy="3548083"/>
          </a:xfrm>
          <a:custGeom>
            <a:avLst/>
            <a:gdLst/>
            <a:ahLst/>
            <a:cxnLst/>
            <a:rect r="r" b="b" t="t" l="l"/>
            <a:pathLst>
              <a:path h="3548083" w="8871999">
                <a:moveTo>
                  <a:pt x="0" y="0"/>
                </a:moveTo>
                <a:lnTo>
                  <a:pt x="8871999" y="0"/>
                </a:lnTo>
                <a:lnTo>
                  <a:pt x="8871999" y="3548083"/>
                </a:lnTo>
                <a:lnTo>
                  <a:pt x="0" y="3548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8" r="0" b="-86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985705"/>
            <a:ext cx="9356038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GOOGLE SEARCH </a:t>
            </a:r>
            <a:r>
              <a:rPr lang="en-US" sz="4600">
                <a:solidFill>
                  <a:srgbClr val="008037"/>
                </a:solidFill>
                <a:latin typeface="Montserrat Ultra-Bold"/>
              </a:rPr>
              <a:t>CONSOLE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5040" y="4631225"/>
            <a:ext cx="3213599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99740"/>
                </a:solidFill>
                <a:latin typeface="Montserrat Bold"/>
              </a:rPr>
              <a:t>54.8 %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99740"/>
                </a:solidFill>
                <a:latin typeface="Montserrat Bold"/>
              </a:rPr>
              <a:t>Chỉ số  CTR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02420" y="7174445"/>
            <a:ext cx="3213599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299740"/>
                </a:solidFill>
                <a:latin typeface="Montserrat Bold"/>
              </a:rPr>
              <a:t>Vị trí TB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99740"/>
                </a:solidFill>
                <a:latin typeface="Montserrat Bold"/>
              </a:rPr>
              <a:t>2.1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422968"/>
            <a:ext cx="18288000" cy="6302397"/>
            <a:chOff x="0" y="0"/>
            <a:chExt cx="6186311" cy="21319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2131922"/>
            </a:xfrm>
            <a:custGeom>
              <a:avLst/>
              <a:gdLst/>
              <a:ahLst/>
              <a:cxnLst/>
              <a:rect r="r" b="b" t="t" l="l"/>
              <a:pathLst>
                <a:path h="2131922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2131922"/>
                  </a:lnTo>
                  <a:lnTo>
                    <a:pt x="0" y="2131922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41380" y="4387293"/>
            <a:ext cx="3700919" cy="1562285"/>
            <a:chOff x="0" y="0"/>
            <a:chExt cx="974728" cy="4114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4728" cy="411466"/>
            </a:xfrm>
            <a:custGeom>
              <a:avLst/>
              <a:gdLst/>
              <a:ahLst/>
              <a:cxnLst/>
              <a:rect r="r" b="b" t="t" l="l"/>
              <a:pathLst>
                <a:path h="411466" w="974728">
                  <a:moveTo>
                    <a:pt x="0" y="0"/>
                  </a:moveTo>
                  <a:lnTo>
                    <a:pt x="974728" y="0"/>
                  </a:lnTo>
                  <a:lnTo>
                    <a:pt x="974728" y="411466"/>
                  </a:lnTo>
                  <a:lnTo>
                    <a:pt x="0" y="411466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12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1380" y="6120493"/>
            <a:ext cx="3700919" cy="1562285"/>
            <a:chOff x="0" y="0"/>
            <a:chExt cx="974728" cy="4114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4728" cy="411466"/>
            </a:xfrm>
            <a:custGeom>
              <a:avLst/>
              <a:gdLst/>
              <a:ahLst/>
              <a:cxnLst/>
              <a:rect r="r" b="b" t="t" l="l"/>
              <a:pathLst>
                <a:path h="411466" w="974728">
                  <a:moveTo>
                    <a:pt x="0" y="0"/>
                  </a:moveTo>
                  <a:lnTo>
                    <a:pt x="974728" y="0"/>
                  </a:lnTo>
                  <a:lnTo>
                    <a:pt x="974728" y="411466"/>
                  </a:lnTo>
                  <a:lnTo>
                    <a:pt x="0" y="411466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12t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1380" y="7854228"/>
            <a:ext cx="3700919" cy="1562285"/>
            <a:chOff x="0" y="0"/>
            <a:chExt cx="974728" cy="4114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4728" cy="411466"/>
            </a:xfrm>
            <a:custGeom>
              <a:avLst/>
              <a:gdLst/>
              <a:ahLst/>
              <a:cxnLst/>
              <a:rect r="r" b="b" t="t" l="l"/>
              <a:pathLst>
                <a:path h="411466" w="974728">
                  <a:moveTo>
                    <a:pt x="0" y="0"/>
                  </a:moveTo>
                  <a:lnTo>
                    <a:pt x="974728" y="0"/>
                  </a:lnTo>
                  <a:lnTo>
                    <a:pt x="974728" y="411466"/>
                  </a:lnTo>
                  <a:lnTo>
                    <a:pt x="0" y="411466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12t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709218" y="2347290"/>
            <a:ext cx="9296300" cy="4701037"/>
          </a:xfrm>
          <a:custGeom>
            <a:avLst/>
            <a:gdLst/>
            <a:ahLst/>
            <a:cxnLst/>
            <a:rect r="r" b="b" t="t" l="l"/>
            <a:pathLst>
              <a:path h="4701037" w="9296300">
                <a:moveTo>
                  <a:pt x="0" y="0"/>
                </a:moveTo>
                <a:lnTo>
                  <a:pt x="9296300" y="0"/>
                </a:lnTo>
                <a:lnTo>
                  <a:pt x="9296300" y="4701037"/>
                </a:lnTo>
                <a:lnTo>
                  <a:pt x="0" y="4701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83630" y="6574167"/>
            <a:ext cx="4263700" cy="2731220"/>
          </a:xfrm>
          <a:custGeom>
            <a:avLst/>
            <a:gdLst/>
            <a:ahLst/>
            <a:cxnLst/>
            <a:rect r="r" b="b" t="t" l="l"/>
            <a:pathLst>
              <a:path h="2731220" w="4263700">
                <a:moveTo>
                  <a:pt x="0" y="0"/>
                </a:moveTo>
                <a:lnTo>
                  <a:pt x="4263700" y="0"/>
                </a:lnTo>
                <a:lnTo>
                  <a:pt x="4263700" y="2731220"/>
                </a:lnTo>
                <a:lnTo>
                  <a:pt x="0" y="2731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05121" y="6574167"/>
            <a:ext cx="3692245" cy="2755610"/>
          </a:xfrm>
          <a:custGeom>
            <a:avLst/>
            <a:gdLst/>
            <a:ahLst/>
            <a:cxnLst/>
            <a:rect r="r" b="b" t="t" l="l"/>
            <a:pathLst>
              <a:path h="2755610" w="3692245">
                <a:moveTo>
                  <a:pt x="0" y="0"/>
                </a:moveTo>
                <a:lnTo>
                  <a:pt x="3692245" y="0"/>
                </a:lnTo>
                <a:lnTo>
                  <a:pt x="3692245" y="2755610"/>
                </a:lnTo>
                <a:lnTo>
                  <a:pt x="0" y="2755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85705"/>
            <a:ext cx="9356038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GOOGLE ANALYTIC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5040" y="4631225"/>
            <a:ext cx="3213599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99740"/>
                </a:solidFill>
                <a:latin typeface="Montserrat Bold"/>
              </a:rPr>
              <a:t>Hơn 1N Người Dùng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5040" y="6279370"/>
            <a:ext cx="3213599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99740"/>
                </a:solidFill>
                <a:latin typeface="Montserrat Bold"/>
              </a:rPr>
              <a:t>Hơn 1N lượt truy cập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5040" y="8098161"/>
            <a:ext cx="3213599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99740"/>
                </a:solidFill>
                <a:latin typeface="Montserrat Bold"/>
              </a:rPr>
              <a:t>TB 96 người dùng/ Ngày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83028" y="2244844"/>
            <a:ext cx="12276272" cy="6687504"/>
          </a:xfrm>
          <a:custGeom>
            <a:avLst/>
            <a:gdLst/>
            <a:ahLst/>
            <a:cxnLst/>
            <a:rect r="r" b="b" t="t" l="l"/>
            <a:pathLst>
              <a:path h="6687504" w="12276272">
                <a:moveTo>
                  <a:pt x="0" y="0"/>
                </a:moveTo>
                <a:lnTo>
                  <a:pt x="12276272" y="0"/>
                </a:lnTo>
                <a:lnTo>
                  <a:pt x="12276272" y="6687504"/>
                </a:lnTo>
                <a:lnTo>
                  <a:pt x="0" y="6687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4045546"/>
            <a:ext cx="3649985" cy="1317551"/>
            <a:chOff x="0" y="0"/>
            <a:chExt cx="961313" cy="3470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1313" cy="347009"/>
            </a:xfrm>
            <a:custGeom>
              <a:avLst/>
              <a:gdLst/>
              <a:ahLst/>
              <a:cxnLst/>
              <a:rect r="r" b="b" t="t" l="l"/>
              <a:pathLst>
                <a:path h="347009" w="961313">
                  <a:moveTo>
                    <a:pt x="0" y="0"/>
                  </a:moveTo>
                  <a:lnTo>
                    <a:pt x="961313" y="0"/>
                  </a:lnTo>
                  <a:lnTo>
                    <a:pt x="961313" y="347009"/>
                  </a:lnTo>
                  <a:lnTo>
                    <a:pt x="0" y="347009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12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019414"/>
            <a:ext cx="3649985" cy="1317551"/>
            <a:chOff x="0" y="0"/>
            <a:chExt cx="961313" cy="3470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1313" cy="347009"/>
            </a:xfrm>
            <a:custGeom>
              <a:avLst/>
              <a:gdLst/>
              <a:ahLst/>
              <a:cxnLst/>
              <a:rect r="r" b="b" t="t" l="l"/>
              <a:pathLst>
                <a:path h="347009" w="961313">
                  <a:moveTo>
                    <a:pt x="0" y="0"/>
                  </a:moveTo>
                  <a:lnTo>
                    <a:pt x="961313" y="0"/>
                  </a:lnTo>
                  <a:lnTo>
                    <a:pt x="961313" y="347009"/>
                  </a:lnTo>
                  <a:lnTo>
                    <a:pt x="0" y="347009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985705"/>
            <a:ext cx="625466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SEO OFFPAGE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07065"/>
            <a:ext cx="6254669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Ultra-Bold"/>
              </a:rPr>
              <a:t>FANPAGE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1236" y="4354771"/>
            <a:ext cx="3164913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299740"/>
                </a:solidFill>
                <a:latin typeface="Montserrat Bold"/>
              </a:rPr>
              <a:t>120 Lượt thích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8173" y="6009567"/>
            <a:ext cx="3551039" cy="124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299740"/>
                </a:solidFill>
                <a:latin typeface="Montserrat Bold"/>
              </a:rPr>
              <a:t>Hơn 100 lượt xem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360638"/>
            <a:ext cx="3649985" cy="1317551"/>
            <a:chOff x="0" y="0"/>
            <a:chExt cx="961313" cy="3470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61313" cy="347009"/>
            </a:xfrm>
            <a:custGeom>
              <a:avLst/>
              <a:gdLst/>
              <a:ahLst/>
              <a:cxnLst/>
              <a:rect r="r" b="b" t="t" l="l"/>
              <a:pathLst>
                <a:path h="347009" w="961313">
                  <a:moveTo>
                    <a:pt x="0" y="0"/>
                  </a:moveTo>
                  <a:lnTo>
                    <a:pt x="961313" y="0"/>
                  </a:lnTo>
                  <a:lnTo>
                    <a:pt x="961313" y="347009"/>
                  </a:lnTo>
                  <a:lnTo>
                    <a:pt x="0" y="347009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12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594276" y="3255880"/>
            <a:ext cx="11969366" cy="4209516"/>
          </a:xfrm>
          <a:custGeom>
            <a:avLst/>
            <a:gdLst/>
            <a:ahLst/>
            <a:cxnLst/>
            <a:rect r="r" b="b" t="t" l="l"/>
            <a:pathLst>
              <a:path h="4209516" w="11969366">
                <a:moveTo>
                  <a:pt x="0" y="0"/>
                </a:moveTo>
                <a:lnTo>
                  <a:pt x="11969366" y="0"/>
                </a:lnTo>
                <a:lnTo>
                  <a:pt x="11969366" y="4209516"/>
                </a:lnTo>
                <a:lnTo>
                  <a:pt x="0" y="420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85705"/>
            <a:ext cx="625466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SEO OFFPAGE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07065"/>
            <a:ext cx="6254669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Ultra-Bold"/>
              </a:rPr>
              <a:t>BACKLINK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5590" y="5669863"/>
            <a:ext cx="2556206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299740"/>
                </a:solidFill>
                <a:latin typeface="Montserrat Bold"/>
              </a:rPr>
              <a:t>18 Backlink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0446" y="5360638"/>
            <a:ext cx="4188239" cy="2291535"/>
            <a:chOff x="0" y="0"/>
            <a:chExt cx="1103075" cy="6035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3075" cy="603532"/>
            </a:xfrm>
            <a:custGeom>
              <a:avLst/>
              <a:gdLst/>
              <a:ahLst/>
              <a:cxnLst/>
              <a:rect r="r" b="b" t="t" l="l"/>
              <a:pathLst>
                <a:path h="603532" w="1103075">
                  <a:moveTo>
                    <a:pt x="0" y="0"/>
                  </a:moveTo>
                  <a:lnTo>
                    <a:pt x="1103075" y="0"/>
                  </a:lnTo>
                  <a:lnTo>
                    <a:pt x="1103075" y="603532"/>
                  </a:lnTo>
                  <a:lnTo>
                    <a:pt x="0" y="603532"/>
                  </a:lnTo>
                  <a:close/>
                </a:path>
              </a:pathLst>
            </a:custGeom>
            <a:solidFill>
              <a:srgbClr val="FFFEF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12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123142" y="3269924"/>
            <a:ext cx="12860371" cy="5498978"/>
          </a:xfrm>
          <a:custGeom>
            <a:avLst/>
            <a:gdLst/>
            <a:ahLst/>
            <a:cxnLst/>
            <a:rect r="r" b="b" t="t" l="l"/>
            <a:pathLst>
              <a:path h="5498978" w="12860371">
                <a:moveTo>
                  <a:pt x="0" y="0"/>
                </a:moveTo>
                <a:lnTo>
                  <a:pt x="12860371" y="0"/>
                </a:lnTo>
                <a:lnTo>
                  <a:pt x="12860371" y="5498979"/>
                </a:lnTo>
                <a:lnTo>
                  <a:pt x="0" y="5498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85705"/>
            <a:ext cx="625466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SEO OFFPAGE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07065"/>
            <a:ext cx="6254669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Montserrat Ultra-Bold"/>
              </a:rPr>
              <a:t>EMAIL MARKETING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2651" y="5952739"/>
            <a:ext cx="4156035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299740"/>
                </a:solidFill>
                <a:latin typeface="Montserrat Bold"/>
              </a:rPr>
              <a:t>CHIẾN DỊCH "Khai trương cửa hàng </a:t>
            </a:r>
            <a:r>
              <a:rPr lang="en-US" sz="2799">
                <a:solidFill>
                  <a:srgbClr val="299740"/>
                </a:solidFill>
                <a:latin typeface="Montserrat Bold"/>
              </a:rPr>
              <a:t>"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4445911"/>
            <a:chOff x="0" y="0"/>
            <a:chExt cx="6186311" cy="15039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503925"/>
            </a:xfrm>
            <a:custGeom>
              <a:avLst/>
              <a:gdLst/>
              <a:ahLst/>
              <a:cxnLst/>
              <a:rect r="r" b="b" t="t" l="l"/>
              <a:pathLst>
                <a:path h="1503925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503925"/>
                  </a:lnTo>
                  <a:lnTo>
                    <a:pt x="0" y="1503925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3269636"/>
            <a:ext cx="11773658" cy="5758189"/>
          </a:xfrm>
          <a:custGeom>
            <a:avLst/>
            <a:gdLst/>
            <a:ahLst/>
            <a:cxnLst/>
            <a:rect r="r" b="b" t="t" l="l"/>
            <a:pathLst>
              <a:path h="5758189" w="11773658">
                <a:moveTo>
                  <a:pt x="0" y="0"/>
                </a:moveTo>
                <a:lnTo>
                  <a:pt x="11773658" y="0"/>
                </a:lnTo>
                <a:lnTo>
                  <a:pt x="11773658" y="5758188"/>
                </a:lnTo>
                <a:lnTo>
                  <a:pt x="0" y="5758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64491" y="1417823"/>
            <a:ext cx="6476740" cy="5968565"/>
          </a:xfrm>
          <a:custGeom>
            <a:avLst/>
            <a:gdLst/>
            <a:ahLst/>
            <a:cxnLst/>
            <a:rect r="r" b="b" t="t" l="l"/>
            <a:pathLst>
              <a:path h="5968565" w="6476740">
                <a:moveTo>
                  <a:pt x="0" y="0"/>
                </a:moveTo>
                <a:lnTo>
                  <a:pt x="6476741" y="0"/>
                </a:lnTo>
                <a:lnTo>
                  <a:pt x="6476741" y="5968565"/>
                </a:lnTo>
                <a:lnTo>
                  <a:pt x="0" y="5968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85705"/>
            <a:ext cx="625466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CHỈ SỐ KHÁC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63876"/>
            <a:ext cx="18288000" cy="1524075"/>
            <a:chOff x="0" y="0"/>
            <a:chExt cx="6186311" cy="515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5551"/>
            </a:xfrm>
            <a:custGeom>
              <a:avLst/>
              <a:gdLst/>
              <a:ahLst/>
              <a:cxnLst/>
              <a:rect r="r" b="b" t="t" l="l"/>
              <a:pathLst>
                <a:path h="515551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77647" y="1804770"/>
            <a:ext cx="3270341" cy="1910830"/>
            <a:chOff x="0" y="0"/>
            <a:chExt cx="3955908" cy="2311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55908" cy="2311400"/>
            </a:xfrm>
            <a:custGeom>
              <a:avLst/>
              <a:gdLst/>
              <a:ahLst/>
              <a:cxnLst/>
              <a:rect r="r" b="b" t="t" l="l"/>
              <a:pathLst>
                <a:path h="2311400" w="3955908">
                  <a:moveTo>
                    <a:pt x="365110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3651108" y="2311400"/>
                  </a:lnTo>
                  <a:cubicBezTo>
                    <a:pt x="3820018" y="2311400"/>
                    <a:pt x="3955908" y="2175510"/>
                    <a:pt x="3955908" y="2006600"/>
                  </a:cubicBezTo>
                  <a:lnTo>
                    <a:pt x="3955908" y="304800"/>
                  </a:lnTo>
                  <a:cubicBezTo>
                    <a:pt x="3955908" y="135890"/>
                    <a:pt x="3820018" y="0"/>
                    <a:pt x="3651108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03531" y="1804770"/>
            <a:ext cx="3270341" cy="1910830"/>
            <a:chOff x="0" y="0"/>
            <a:chExt cx="3955908" cy="2311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55908" cy="2311400"/>
            </a:xfrm>
            <a:custGeom>
              <a:avLst/>
              <a:gdLst/>
              <a:ahLst/>
              <a:cxnLst/>
              <a:rect r="r" b="b" t="t" l="l"/>
              <a:pathLst>
                <a:path h="2311400" w="3955908">
                  <a:moveTo>
                    <a:pt x="365110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3651108" y="2311400"/>
                  </a:lnTo>
                  <a:cubicBezTo>
                    <a:pt x="3820018" y="2311400"/>
                    <a:pt x="3955908" y="2175510"/>
                    <a:pt x="3955908" y="2006600"/>
                  </a:cubicBezTo>
                  <a:lnTo>
                    <a:pt x="3955908" y="304800"/>
                  </a:lnTo>
                  <a:cubicBezTo>
                    <a:pt x="3955908" y="135890"/>
                    <a:pt x="3820018" y="0"/>
                    <a:pt x="3651108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75137" y="1804770"/>
            <a:ext cx="3593632" cy="1910830"/>
            <a:chOff x="0" y="0"/>
            <a:chExt cx="4346970" cy="2311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46970" cy="2311400"/>
            </a:xfrm>
            <a:custGeom>
              <a:avLst/>
              <a:gdLst/>
              <a:ahLst/>
              <a:cxnLst/>
              <a:rect r="r" b="b" t="t" l="l"/>
              <a:pathLst>
                <a:path h="2311400" w="4346970">
                  <a:moveTo>
                    <a:pt x="4042170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4042170" y="2311400"/>
                  </a:lnTo>
                  <a:cubicBezTo>
                    <a:pt x="4211080" y="2311400"/>
                    <a:pt x="4346970" y="2175510"/>
                    <a:pt x="4346970" y="2006600"/>
                  </a:cubicBezTo>
                  <a:lnTo>
                    <a:pt x="4346970" y="304800"/>
                  </a:lnTo>
                  <a:cubicBezTo>
                    <a:pt x="4346970" y="135890"/>
                    <a:pt x="4211080" y="0"/>
                    <a:pt x="4042170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23369" y="2410634"/>
            <a:ext cx="35788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Thuận lợi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49253" y="2410634"/>
            <a:ext cx="35788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Khó khăn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89870" y="2410634"/>
            <a:ext cx="35788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Hướng đi tiếp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2817" y="596583"/>
            <a:ext cx="417749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4.TỔNG KẾT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113" y="4420450"/>
            <a:ext cx="5596260" cy="384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88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Website được xây dựng dựa trên nền tàng </a:t>
            </a:r>
            <a:r>
              <a:rPr lang="en-US" sz="2400">
                <a:solidFill>
                  <a:srgbClr val="000000"/>
                </a:solidFill>
                <a:latin typeface="Montserrat"/>
              </a:rPr>
              <a:t>Blogspot và theme có sẵn nên được xây </a:t>
            </a:r>
          </a:p>
          <a:p>
            <a:pPr marL="518160" indent="-259080" lvl="1">
              <a:lnSpc>
                <a:spcPts val="388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dựng trong thời gian ngắn, chuẩn SEO, màu sắc phù hợp. </a:t>
            </a:r>
          </a:p>
          <a:p>
            <a:pPr marL="518160" indent="-259080" lvl="1">
              <a:lnSpc>
                <a:spcPts val="3888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Lĩnh vực kinh doanh sách tại Buôn Ma Thuột ít có Website cạnh tranh.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272" y="4363300"/>
            <a:ext cx="5596260" cy="387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4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Website được xây dựng dựa trên nền </a:t>
            </a:r>
            <a:r>
              <a:rPr lang="en-US" sz="2400">
                <a:solidFill>
                  <a:srgbClr val="000000"/>
                </a:solidFill>
                <a:latin typeface="Montserrat"/>
              </a:rPr>
              <a:t>tảng có sẵn nên rất khó tuỳ chỉnh theo ý tưởng. </a:t>
            </a:r>
          </a:p>
          <a:p>
            <a:pPr marL="518160" indent="-259080" lvl="1">
              <a:lnSpc>
                <a:spcPts val="44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Trao quá trình SEO Website thì Google thay đổi thuật toán dẫn đến kết quả SEO cũng bị thay đổi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548449" y="4363300"/>
            <a:ext cx="5402285" cy="1627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4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Nâng cấp Website lên Wordpress </a:t>
            </a:r>
          </a:p>
          <a:p>
            <a:pPr marL="518160" indent="-259080" lvl="1">
              <a:lnSpc>
                <a:spcPts val="4464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"/>
              </a:rPr>
              <a:t>Mua tên miền mới.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06821" y="0"/>
            <a:ext cx="7081179" cy="10287000"/>
            <a:chOff x="0" y="0"/>
            <a:chExt cx="2395362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5362" cy="3479800"/>
            </a:xfrm>
            <a:custGeom>
              <a:avLst/>
              <a:gdLst/>
              <a:ahLst/>
              <a:cxnLst/>
              <a:rect r="r" b="b" t="t" l="l"/>
              <a:pathLst>
                <a:path h="3479800" w="2395362">
                  <a:moveTo>
                    <a:pt x="0" y="0"/>
                  </a:moveTo>
                  <a:lnTo>
                    <a:pt x="2395362" y="0"/>
                  </a:lnTo>
                  <a:lnTo>
                    <a:pt x="2395362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351428" y="1841690"/>
            <a:ext cx="6603619" cy="660361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27315" y="6360995"/>
            <a:ext cx="561739" cy="561739"/>
          </a:xfrm>
          <a:custGeom>
            <a:avLst/>
            <a:gdLst/>
            <a:ahLst/>
            <a:cxnLst/>
            <a:rect r="r" b="b" t="t" l="l"/>
            <a:pathLst>
              <a:path h="561739" w="561739">
                <a:moveTo>
                  <a:pt x="0" y="0"/>
                </a:moveTo>
                <a:lnTo>
                  <a:pt x="561739" y="0"/>
                </a:lnTo>
                <a:lnTo>
                  <a:pt x="561739" y="561739"/>
                </a:lnTo>
                <a:lnTo>
                  <a:pt x="0" y="5617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461" y="7279078"/>
            <a:ext cx="625447" cy="446413"/>
          </a:xfrm>
          <a:custGeom>
            <a:avLst/>
            <a:gdLst/>
            <a:ahLst/>
            <a:cxnLst/>
            <a:rect r="r" b="b" t="t" l="l"/>
            <a:pathLst>
              <a:path h="446413" w="625447">
                <a:moveTo>
                  <a:pt x="0" y="0"/>
                </a:moveTo>
                <a:lnTo>
                  <a:pt x="625447" y="0"/>
                </a:lnTo>
                <a:lnTo>
                  <a:pt x="625447" y="446413"/>
                </a:lnTo>
                <a:lnTo>
                  <a:pt x="0" y="446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726573" y="2071887"/>
            <a:ext cx="6541176" cy="6617383"/>
            <a:chOff x="0" y="0"/>
            <a:chExt cx="16854971" cy="1705133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854971" cy="17051338"/>
            </a:xfrm>
            <a:custGeom>
              <a:avLst/>
              <a:gdLst/>
              <a:ahLst/>
              <a:cxnLst/>
              <a:rect r="r" b="b" t="t" l="l"/>
              <a:pathLst>
                <a:path h="17051338" w="16854971">
                  <a:moveTo>
                    <a:pt x="16730511" y="59690"/>
                  </a:moveTo>
                  <a:cubicBezTo>
                    <a:pt x="16766071" y="59690"/>
                    <a:pt x="16795280" y="88900"/>
                    <a:pt x="16795280" y="124460"/>
                  </a:cubicBezTo>
                  <a:lnTo>
                    <a:pt x="16795280" y="16926877"/>
                  </a:lnTo>
                  <a:cubicBezTo>
                    <a:pt x="16795280" y="16962438"/>
                    <a:pt x="16766071" y="16991647"/>
                    <a:pt x="16730511" y="16991647"/>
                  </a:cubicBezTo>
                  <a:lnTo>
                    <a:pt x="124460" y="16991647"/>
                  </a:lnTo>
                  <a:cubicBezTo>
                    <a:pt x="88900" y="16991647"/>
                    <a:pt x="59690" y="16962438"/>
                    <a:pt x="59690" y="1692687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730511" y="59690"/>
                  </a:lnTo>
                  <a:moveTo>
                    <a:pt x="1673051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926877"/>
                  </a:lnTo>
                  <a:cubicBezTo>
                    <a:pt x="0" y="16995457"/>
                    <a:pt x="55880" y="17051338"/>
                    <a:pt x="124460" y="17051338"/>
                  </a:cubicBezTo>
                  <a:lnTo>
                    <a:pt x="16730511" y="17051338"/>
                  </a:lnTo>
                  <a:cubicBezTo>
                    <a:pt x="16799091" y="17051338"/>
                    <a:pt x="16854971" y="16995457"/>
                    <a:pt x="16854971" y="16926877"/>
                  </a:cubicBezTo>
                  <a:lnTo>
                    <a:pt x="16854971" y="124460"/>
                  </a:lnTo>
                  <a:cubicBezTo>
                    <a:pt x="16854971" y="55880"/>
                    <a:pt x="16799091" y="0"/>
                    <a:pt x="16730511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9382182" y="1841690"/>
            <a:ext cx="6572866" cy="6621145"/>
          </a:xfrm>
          <a:custGeom>
            <a:avLst/>
            <a:gdLst/>
            <a:ahLst/>
            <a:cxnLst/>
            <a:rect r="r" b="b" t="t" l="l"/>
            <a:pathLst>
              <a:path h="6621145" w="6572866">
                <a:moveTo>
                  <a:pt x="0" y="0"/>
                </a:moveTo>
                <a:lnTo>
                  <a:pt x="6572865" y="0"/>
                </a:lnTo>
                <a:lnTo>
                  <a:pt x="6572865" y="6621146"/>
                </a:lnTo>
                <a:lnTo>
                  <a:pt x="0" y="6621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05375" y="6356114"/>
            <a:ext cx="5442712" cy="5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7A7B7B"/>
                </a:solidFill>
                <a:latin typeface="Montserrat"/>
              </a:rPr>
              <a:t>0905085930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05375" y="7221928"/>
            <a:ext cx="5442712" cy="51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7A7B7B"/>
                </a:solidFill>
                <a:latin typeface="Montserrat"/>
              </a:rPr>
              <a:t>tinnvpk03092@gmail.com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05375" y="8152943"/>
            <a:ext cx="4756370" cy="104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7A7B7B"/>
                </a:solidFill>
                <a:latin typeface="Montserrat"/>
              </a:rPr>
              <a:t>https://nhasachvoi-daklak.blogspot.com/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7315" y="1755965"/>
            <a:ext cx="5734430" cy="1588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CẢM ƠN </a:t>
            </a:r>
          </a:p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ĐÃ LẮNG NGHE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19131" y="8344567"/>
            <a:ext cx="701778" cy="721454"/>
          </a:xfrm>
          <a:custGeom>
            <a:avLst/>
            <a:gdLst/>
            <a:ahLst/>
            <a:cxnLst/>
            <a:rect r="r" b="b" t="t" l="l"/>
            <a:pathLst>
              <a:path h="721454" w="701778">
                <a:moveTo>
                  <a:pt x="0" y="0"/>
                </a:moveTo>
                <a:lnTo>
                  <a:pt x="701777" y="0"/>
                </a:lnTo>
                <a:lnTo>
                  <a:pt x="701777" y="721453"/>
                </a:lnTo>
                <a:lnTo>
                  <a:pt x="0" y="721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59658" y="1954186"/>
            <a:ext cx="697125" cy="711352"/>
          </a:xfrm>
          <a:custGeom>
            <a:avLst/>
            <a:gdLst/>
            <a:ahLst/>
            <a:cxnLst/>
            <a:rect r="r" b="b" t="t" l="l"/>
            <a:pathLst>
              <a:path h="711352" w="697125">
                <a:moveTo>
                  <a:pt x="0" y="0"/>
                </a:moveTo>
                <a:lnTo>
                  <a:pt x="697125" y="0"/>
                </a:lnTo>
                <a:lnTo>
                  <a:pt x="697125" y="711352"/>
                </a:lnTo>
                <a:lnTo>
                  <a:pt x="0" y="711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29634" y="3669472"/>
            <a:ext cx="757173" cy="595327"/>
          </a:xfrm>
          <a:custGeom>
            <a:avLst/>
            <a:gdLst/>
            <a:ahLst/>
            <a:cxnLst/>
            <a:rect r="r" b="b" t="t" l="l"/>
            <a:pathLst>
              <a:path h="595327" w="757173">
                <a:moveTo>
                  <a:pt x="0" y="0"/>
                </a:moveTo>
                <a:lnTo>
                  <a:pt x="757173" y="0"/>
                </a:lnTo>
                <a:lnTo>
                  <a:pt x="757173" y="595327"/>
                </a:lnTo>
                <a:lnTo>
                  <a:pt x="0" y="5953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60944" y="5559803"/>
            <a:ext cx="494553" cy="715800"/>
          </a:xfrm>
          <a:custGeom>
            <a:avLst/>
            <a:gdLst/>
            <a:ahLst/>
            <a:cxnLst/>
            <a:rect r="r" b="b" t="t" l="l"/>
            <a:pathLst>
              <a:path h="715800" w="494553">
                <a:moveTo>
                  <a:pt x="0" y="0"/>
                </a:moveTo>
                <a:lnTo>
                  <a:pt x="494553" y="0"/>
                </a:lnTo>
                <a:lnTo>
                  <a:pt x="494553" y="715800"/>
                </a:lnTo>
                <a:lnTo>
                  <a:pt x="0" y="715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88474" y="1838023"/>
            <a:ext cx="476949" cy="827514"/>
          </a:xfrm>
          <a:custGeom>
            <a:avLst/>
            <a:gdLst/>
            <a:ahLst/>
            <a:cxnLst/>
            <a:rect r="r" b="b" t="t" l="l"/>
            <a:pathLst>
              <a:path h="827514" w="476949">
                <a:moveTo>
                  <a:pt x="0" y="0"/>
                </a:moveTo>
                <a:lnTo>
                  <a:pt x="476949" y="0"/>
                </a:lnTo>
                <a:lnTo>
                  <a:pt x="476949" y="827515"/>
                </a:lnTo>
                <a:lnTo>
                  <a:pt x="0" y="8275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73762" y="1838023"/>
            <a:ext cx="577755" cy="827514"/>
          </a:xfrm>
          <a:custGeom>
            <a:avLst/>
            <a:gdLst/>
            <a:ahLst/>
            <a:cxnLst/>
            <a:rect r="r" b="b" t="t" l="l"/>
            <a:pathLst>
              <a:path h="827514" w="577755">
                <a:moveTo>
                  <a:pt x="0" y="0"/>
                </a:moveTo>
                <a:lnTo>
                  <a:pt x="577756" y="0"/>
                </a:lnTo>
                <a:lnTo>
                  <a:pt x="577756" y="827515"/>
                </a:lnTo>
                <a:lnTo>
                  <a:pt x="0" y="827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4806" y="1838023"/>
            <a:ext cx="621388" cy="827514"/>
          </a:xfrm>
          <a:custGeom>
            <a:avLst/>
            <a:gdLst/>
            <a:ahLst/>
            <a:cxnLst/>
            <a:rect r="r" b="b" t="t" l="l"/>
            <a:pathLst>
              <a:path h="827514" w="621388">
                <a:moveTo>
                  <a:pt x="0" y="0"/>
                </a:moveTo>
                <a:lnTo>
                  <a:pt x="621388" y="0"/>
                </a:lnTo>
                <a:lnTo>
                  <a:pt x="621388" y="827515"/>
                </a:lnTo>
                <a:lnTo>
                  <a:pt x="0" y="827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73691" y="1838023"/>
            <a:ext cx="364106" cy="827514"/>
          </a:xfrm>
          <a:custGeom>
            <a:avLst/>
            <a:gdLst/>
            <a:ahLst/>
            <a:cxnLst/>
            <a:rect r="r" b="b" t="t" l="l"/>
            <a:pathLst>
              <a:path h="827514" w="364106">
                <a:moveTo>
                  <a:pt x="0" y="0"/>
                </a:moveTo>
                <a:lnTo>
                  <a:pt x="364107" y="0"/>
                </a:lnTo>
                <a:lnTo>
                  <a:pt x="364107" y="827515"/>
                </a:lnTo>
                <a:lnTo>
                  <a:pt x="0" y="827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10396" y="7640072"/>
            <a:ext cx="595648" cy="808904"/>
          </a:xfrm>
          <a:custGeom>
            <a:avLst/>
            <a:gdLst/>
            <a:ahLst/>
            <a:cxnLst/>
            <a:rect r="r" b="b" t="t" l="l"/>
            <a:pathLst>
              <a:path h="808904" w="595648">
                <a:moveTo>
                  <a:pt x="0" y="0"/>
                </a:moveTo>
                <a:lnTo>
                  <a:pt x="595648" y="0"/>
                </a:lnTo>
                <a:lnTo>
                  <a:pt x="595648" y="808905"/>
                </a:lnTo>
                <a:lnTo>
                  <a:pt x="0" y="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382009" y="3566690"/>
            <a:ext cx="889879" cy="800891"/>
          </a:xfrm>
          <a:custGeom>
            <a:avLst/>
            <a:gdLst/>
            <a:ahLst/>
            <a:cxnLst/>
            <a:rect r="r" b="b" t="t" l="l"/>
            <a:pathLst>
              <a:path h="800891" w="889879">
                <a:moveTo>
                  <a:pt x="0" y="0"/>
                </a:moveTo>
                <a:lnTo>
                  <a:pt x="889879" y="0"/>
                </a:lnTo>
                <a:lnTo>
                  <a:pt x="889879" y="800891"/>
                </a:lnTo>
                <a:lnTo>
                  <a:pt x="0" y="8008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211751" y="3606409"/>
            <a:ext cx="701778" cy="721454"/>
          </a:xfrm>
          <a:custGeom>
            <a:avLst/>
            <a:gdLst/>
            <a:ahLst/>
            <a:cxnLst/>
            <a:rect r="r" b="b" t="t" l="l"/>
            <a:pathLst>
              <a:path h="721454" w="701778">
                <a:moveTo>
                  <a:pt x="0" y="0"/>
                </a:moveTo>
                <a:lnTo>
                  <a:pt x="701778" y="0"/>
                </a:lnTo>
                <a:lnTo>
                  <a:pt x="701778" y="721454"/>
                </a:lnTo>
                <a:lnTo>
                  <a:pt x="0" y="7214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03268" y="3606409"/>
            <a:ext cx="744464" cy="721454"/>
          </a:xfrm>
          <a:custGeom>
            <a:avLst/>
            <a:gdLst/>
            <a:ahLst/>
            <a:cxnLst/>
            <a:rect r="r" b="b" t="t" l="l"/>
            <a:pathLst>
              <a:path h="721454" w="744464">
                <a:moveTo>
                  <a:pt x="0" y="0"/>
                </a:moveTo>
                <a:lnTo>
                  <a:pt x="744464" y="0"/>
                </a:lnTo>
                <a:lnTo>
                  <a:pt x="744464" y="721454"/>
                </a:lnTo>
                <a:lnTo>
                  <a:pt x="0" y="72145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755775" y="3566690"/>
            <a:ext cx="599940" cy="800891"/>
          </a:xfrm>
          <a:custGeom>
            <a:avLst/>
            <a:gdLst/>
            <a:ahLst/>
            <a:cxnLst/>
            <a:rect r="r" b="b" t="t" l="l"/>
            <a:pathLst>
              <a:path h="800891" w="599940">
                <a:moveTo>
                  <a:pt x="0" y="0"/>
                </a:moveTo>
                <a:lnTo>
                  <a:pt x="599940" y="0"/>
                </a:lnTo>
                <a:lnTo>
                  <a:pt x="599940" y="800891"/>
                </a:lnTo>
                <a:lnTo>
                  <a:pt x="0" y="80089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49963" y="5645588"/>
            <a:ext cx="753971" cy="544230"/>
          </a:xfrm>
          <a:custGeom>
            <a:avLst/>
            <a:gdLst/>
            <a:ahLst/>
            <a:cxnLst/>
            <a:rect r="r" b="b" t="t" l="l"/>
            <a:pathLst>
              <a:path h="544230" w="753971">
                <a:moveTo>
                  <a:pt x="0" y="0"/>
                </a:moveTo>
                <a:lnTo>
                  <a:pt x="753971" y="0"/>
                </a:lnTo>
                <a:lnTo>
                  <a:pt x="753971" y="544230"/>
                </a:lnTo>
                <a:lnTo>
                  <a:pt x="0" y="54423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63397" y="5524901"/>
            <a:ext cx="598486" cy="785603"/>
          </a:xfrm>
          <a:custGeom>
            <a:avLst/>
            <a:gdLst/>
            <a:ahLst/>
            <a:cxnLst/>
            <a:rect r="r" b="b" t="t" l="l"/>
            <a:pathLst>
              <a:path h="785603" w="598486">
                <a:moveTo>
                  <a:pt x="0" y="0"/>
                </a:moveTo>
                <a:lnTo>
                  <a:pt x="598486" y="0"/>
                </a:lnTo>
                <a:lnTo>
                  <a:pt x="598486" y="785603"/>
                </a:lnTo>
                <a:lnTo>
                  <a:pt x="0" y="78560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36257" y="5585245"/>
            <a:ext cx="678486" cy="664916"/>
          </a:xfrm>
          <a:custGeom>
            <a:avLst/>
            <a:gdLst/>
            <a:ahLst/>
            <a:cxnLst/>
            <a:rect r="r" b="b" t="t" l="l"/>
            <a:pathLst>
              <a:path h="664916" w="678486">
                <a:moveTo>
                  <a:pt x="0" y="0"/>
                </a:moveTo>
                <a:lnTo>
                  <a:pt x="678486" y="0"/>
                </a:lnTo>
                <a:lnTo>
                  <a:pt x="678486" y="664916"/>
                </a:lnTo>
                <a:lnTo>
                  <a:pt x="0" y="66491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736445" y="5580630"/>
            <a:ext cx="638599" cy="674145"/>
          </a:xfrm>
          <a:custGeom>
            <a:avLst/>
            <a:gdLst/>
            <a:ahLst/>
            <a:cxnLst/>
            <a:rect r="r" b="b" t="t" l="l"/>
            <a:pathLst>
              <a:path h="674145" w="638599">
                <a:moveTo>
                  <a:pt x="0" y="0"/>
                </a:moveTo>
                <a:lnTo>
                  <a:pt x="638599" y="0"/>
                </a:lnTo>
                <a:lnTo>
                  <a:pt x="638599" y="674145"/>
                </a:lnTo>
                <a:lnTo>
                  <a:pt x="0" y="67414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435284" y="7739738"/>
            <a:ext cx="783330" cy="609573"/>
          </a:xfrm>
          <a:custGeom>
            <a:avLst/>
            <a:gdLst/>
            <a:ahLst/>
            <a:cxnLst/>
            <a:rect r="r" b="b" t="t" l="l"/>
            <a:pathLst>
              <a:path h="609573" w="783330">
                <a:moveTo>
                  <a:pt x="0" y="0"/>
                </a:moveTo>
                <a:lnTo>
                  <a:pt x="783329" y="0"/>
                </a:lnTo>
                <a:lnTo>
                  <a:pt x="783329" y="609573"/>
                </a:lnTo>
                <a:lnTo>
                  <a:pt x="0" y="609573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400859" y="7640072"/>
            <a:ext cx="323562" cy="808904"/>
          </a:xfrm>
          <a:custGeom>
            <a:avLst/>
            <a:gdLst/>
            <a:ahLst/>
            <a:cxnLst/>
            <a:rect r="r" b="b" t="t" l="l"/>
            <a:pathLst>
              <a:path h="808904" w="323562">
                <a:moveTo>
                  <a:pt x="0" y="0"/>
                </a:moveTo>
                <a:lnTo>
                  <a:pt x="323562" y="0"/>
                </a:lnTo>
                <a:lnTo>
                  <a:pt x="323562" y="808905"/>
                </a:lnTo>
                <a:lnTo>
                  <a:pt x="0" y="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959581" y="7760187"/>
            <a:ext cx="831839" cy="568675"/>
          </a:xfrm>
          <a:custGeom>
            <a:avLst/>
            <a:gdLst/>
            <a:ahLst/>
            <a:cxnLst/>
            <a:rect r="r" b="b" t="t" l="l"/>
            <a:pathLst>
              <a:path h="568675" w="831839">
                <a:moveTo>
                  <a:pt x="0" y="0"/>
                </a:moveTo>
                <a:lnTo>
                  <a:pt x="831839" y="0"/>
                </a:lnTo>
                <a:lnTo>
                  <a:pt x="831839" y="568675"/>
                </a:lnTo>
                <a:lnTo>
                  <a:pt x="0" y="568675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907936" y="7640072"/>
            <a:ext cx="295618" cy="808904"/>
          </a:xfrm>
          <a:custGeom>
            <a:avLst/>
            <a:gdLst/>
            <a:ahLst/>
            <a:cxnLst/>
            <a:rect r="r" b="b" t="t" l="l"/>
            <a:pathLst>
              <a:path h="808904" w="295618">
                <a:moveTo>
                  <a:pt x="0" y="0"/>
                </a:moveTo>
                <a:lnTo>
                  <a:pt x="295617" y="0"/>
                </a:lnTo>
                <a:lnTo>
                  <a:pt x="295617" y="808905"/>
                </a:lnTo>
                <a:lnTo>
                  <a:pt x="0" y="808905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30542" y="5965653"/>
            <a:ext cx="330402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49"/>
              </a:lnSpc>
              <a:spcBef>
                <a:spcPct val="0"/>
              </a:spcBef>
            </a:pPr>
            <a:r>
              <a:rPr lang="en-US" sz="2499" u="none">
                <a:solidFill>
                  <a:srgbClr val="545454"/>
                </a:solidFill>
                <a:latin typeface="Poppins Light"/>
              </a:rPr>
              <a:t>Use these</a:t>
            </a:r>
          </a:p>
          <a:p>
            <a:pPr algn="l" marL="0" indent="0" lvl="0">
              <a:lnSpc>
                <a:spcPts val="3749"/>
              </a:lnSpc>
              <a:spcBef>
                <a:spcPct val="0"/>
              </a:spcBef>
            </a:pPr>
            <a:r>
              <a:rPr lang="en-US" sz="2499" u="none">
                <a:solidFill>
                  <a:srgbClr val="545454"/>
                </a:solidFill>
                <a:latin typeface="Poppins Light"/>
              </a:rPr>
              <a:t>elements in your</a:t>
            </a:r>
          </a:p>
          <a:p>
            <a:pPr algn="l" marL="0" indent="0" lvl="0">
              <a:lnSpc>
                <a:spcPts val="3749"/>
              </a:lnSpc>
              <a:spcBef>
                <a:spcPct val="0"/>
              </a:spcBef>
            </a:pPr>
            <a:r>
              <a:rPr lang="en-US" sz="2499" u="none">
                <a:solidFill>
                  <a:srgbClr val="545454"/>
                </a:solidFill>
                <a:latin typeface="Poppins Light"/>
              </a:rPr>
              <a:t>Canva</a:t>
            </a:r>
          </a:p>
          <a:p>
            <a:pPr algn="l" marL="0" indent="0" lvl="0">
              <a:lnSpc>
                <a:spcPts val="3749"/>
              </a:lnSpc>
              <a:spcBef>
                <a:spcPct val="0"/>
              </a:spcBef>
            </a:pPr>
            <a:r>
              <a:rPr lang="en-US" sz="2499" u="none">
                <a:solidFill>
                  <a:srgbClr val="545454"/>
                </a:solidFill>
                <a:latin typeface="Poppins Light"/>
              </a:rPr>
              <a:t>presentation.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0542" y="2397296"/>
            <a:ext cx="4106948" cy="2397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525252"/>
                </a:solidFill>
                <a:latin typeface="Montserrat Ultra-Bold"/>
              </a:rPr>
              <a:t>FREE RESOURCE 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104298" cy="10287000"/>
            <a:chOff x="0" y="0"/>
            <a:chExt cx="1726639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6639" cy="3479800"/>
            </a:xfrm>
            <a:custGeom>
              <a:avLst/>
              <a:gdLst/>
              <a:ahLst/>
              <a:cxnLst/>
              <a:rect r="r" b="b" t="t" l="l"/>
              <a:pathLst>
                <a:path h="3479800" w="1726639">
                  <a:moveTo>
                    <a:pt x="0" y="0"/>
                  </a:moveTo>
                  <a:lnTo>
                    <a:pt x="1726639" y="0"/>
                  </a:lnTo>
                  <a:lnTo>
                    <a:pt x="1726639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5971355" y="728481"/>
            <a:ext cx="820289" cy="713651"/>
          </a:xfrm>
          <a:custGeom>
            <a:avLst/>
            <a:gdLst/>
            <a:ahLst/>
            <a:cxnLst/>
            <a:rect r="r" b="b" t="t" l="l"/>
            <a:pathLst>
              <a:path h="713651" w="820289">
                <a:moveTo>
                  <a:pt x="0" y="0"/>
                </a:moveTo>
                <a:lnTo>
                  <a:pt x="820289" y="0"/>
                </a:lnTo>
                <a:lnTo>
                  <a:pt x="820289" y="713651"/>
                </a:lnTo>
                <a:lnTo>
                  <a:pt x="0" y="713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71355" y="2367720"/>
            <a:ext cx="820289" cy="713651"/>
          </a:xfrm>
          <a:custGeom>
            <a:avLst/>
            <a:gdLst/>
            <a:ahLst/>
            <a:cxnLst/>
            <a:rect r="r" b="b" t="t" l="l"/>
            <a:pathLst>
              <a:path h="713651" w="820289">
                <a:moveTo>
                  <a:pt x="0" y="0"/>
                </a:moveTo>
                <a:lnTo>
                  <a:pt x="820289" y="0"/>
                </a:lnTo>
                <a:lnTo>
                  <a:pt x="820289" y="713651"/>
                </a:lnTo>
                <a:lnTo>
                  <a:pt x="0" y="713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71143" y="3929274"/>
            <a:ext cx="820289" cy="713651"/>
          </a:xfrm>
          <a:custGeom>
            <a:avLst/>
            <a:gdLst/>
            <a:ahLst/>
            <a:cxnLst/>
            <a:rect r="r" b="b" t="t" l="l"/>
            <a:pathLst>
              <a:path h="713651" w="820289">
                <a:moveTo>
                  <a:pt x="0" y="0"/>
                </a:moveTo>
                <a:lnTo>
                  <a:pt x="820289" y="0"/>
                </a:lnTo>
                <a:lnTo>
                  <a:pt x="820289" y="713651"/>
                </a:lnTo>
                <a:lnTo>
                  <a:pt x="0" y="713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71355" y="6204479"/>
            <a:ext cx="820289" cy="713651"/>
          </a:xfrm>
          <a:custGeom>
            <a:avLst/>
            <a:gdLst/>
            <a:ahLst/>
            <a:cxnLst/>
            <a:rect r="r" b="b" t="t" l="l"/>
            <a:pathLst>
              <a:path h="713651" w="820289">
                <a:moveTo>
                  <a:pt x="0" y="0"/>
                </a:moveTo>
                <a:lnTo>
                  <a:pt x="820289" y="0"/>
                </a:lnTo>
                <a:lnTo>
                  <a:pt x="820289" y="713651"/>
                </a:lnTo>
                <a:lnTo>
                  <a:pt x="0" y="713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1649" y="1611750"/>
            <a:ext cx="3741000" cy="156442"/>
          </a:xfrm>
          <a:custGeom>
            <a:avLst/>
            <a:gdLst/>
            <a:ahLst/>
            <a:cxnLst/>
            <a:rect r="r" b="b" t="t" l="l"/>
            <a:pathLst>
              <a:path h="156442" w="3741000">
                <a:moveTo>
                  <a:pt x="0" y="0"/>
                </a:moveTo>
                <a:lnTo>
                  <a:pt x="3741000" y="0"/>
                </a:lnTo>
                <a:lnTo>
                  <a:pt x="3741000" y="156441"/>
                </a:lnTo>
                <a:lnTo>
                  <a:pt x="0" y="156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58419" y="904287"/>
            <a:ext cx="674676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Ultra-Bold"/>
              </a:rPr>
              <a:t> 1.TỔNG QUAN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54964" y="1672941"/>
            <a:ext cx="9104336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Montserrat"/>
              </a:rPr>
              <a:t>Giới thiệu  về nhà sách Voi Tây Nguyên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96583"/>
            <a:ext cx="354621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FFFFFF"/>
                </a:solidFill>
                <a:latin typeface="Montserrat Ultra-Bold"/>
              </a:rPr>
              <a:t>NỘI DUNG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58419" y="2543527"/>
            <a:ext cx="674676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Ultra-Bold"/>
              </a:rPr>
              <a:t>2.XÂY DỰNG TRANG WEB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58278" y="4105080"/>
            <a:ext cx="674676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Ultra-Bold"/>
              </a:rPr>
              <a:t>3.KẾT QUẢ ĐẠT ĐƯỢC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58278" y="6380285"/>
            <a:ext cx="674676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Montserrat Ultra-Bold"/>
              </a:rPr>
              <a:t>4.TỔNG KẾT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54964" y="3309971"/>
            <a:ext cx="9104336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Montserrat"/>
              </a:rPr>
              <a:t>Mô tả quá trình xây dựng trang web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54964" y="4871525"/>
            <a:ext cx="9104336" cy="124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Montserrat"/>
              </a:rPr>
              <a:t>Các kết quả đạt được của SEO ONPAGE, 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Montserrat"/>
              </a:rPr>
              <a:t>SEO OFFPAGE, chiến dịch Marketing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54964" y="7146730"/>
            <a:ext cx="9104336" cy="603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737373"/>
                </a:solidFill>
                <a:latin typeface="Montserrat"/>
              </a:rPr>
              <a:t>Đánh giá và tổng kết đề tài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75530" y="0"/>
            <a:ext cx="4682008" cy="10287000"/>
            <a:chOff x="0" y="0"/>
            <a:chExt cx="1583790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3790" cy="3479800"/>
            </a:xfrm>
            <a:custGeom>
              <a:avLst/>
              <a:gdLst/>
              <a:ahLst/>
              <a:cxnLst/>
              <a:rect r="r" b="b" t="t" l="l"/>
              <a:pathLst>
                <a:path h="3479800" w="1583790">
                  <a:moveTo>
                    <a:pt x="0" y="0"/>
                  </a:moveTo>
                  <a:lnTo>
                    <a:pt x="1583790" y="0"/>
                  </a:lnTo>
                  <a:lnTo>
                    <a:pt x="158379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906672" y="5461996"/>
            <a:ext cx="6542115" cy="3111593"/>
          </a:xfrm>
          <a:custGeom>
            <a:avLst/>
            <a:gdLst/>
            <a:ahLst/>
            <a:cxnLst/>
            <a:rect r="r" b="b" t="t" l="l"/>
            <a:pathLst>
              <a:path h="3111593" w="6542115">
                <a:moveTo>
                  <a:pt x="0" y="0"/>
                </a:moveTo>
                <a:lnTo>
                  <a:pt x="6542115" y="0"/>
                </a:lnTo>
                <a:lnTo>
                  <a:pt x="6542115" y="3111593"/>
                </a:lnTo>
                <a:lnTo>
                  <a:pt x="0" y="311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06672" y="1713411"/>
            <a:ext cx="6481828" cy="3338854"/>
          </a:xfrm>
          <a:custGeom>
            <a:avLst/>
            <a:gdLst/>
            <a:ahLst/>
            <a:cxnLst/>
            <a:rect r="r" b="b" t="t" l="l"/>
            <a:pathLst>
              <a:path h="3338854" w="6481828">
                <a:moveTo>
                  <a:pt x="0" y="0"/>
                </a:moveTo>
                <a:lnTo>
                  <a:pt x="6481828" y="0"/>
                </a:lnTo>
                <a:lnTo>
                  <a:pt x="6481828" y="3338854"/>
                </a:lnTo>
                <a:lnTo>
                  <a:pt x="0" y="3338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6958" y="2483466"/>
            <a:ext cx="4208790" cy="91828"/>
          </a:xfrm>
          <a:custGeom>
            <a:avLst/>
            <a:gdLst/>
            <a:ahLst/>
            <a:cxnLst/>
            <a:rect r="r" b="b" t="t" l="l"/>
            <a:pathLst>
              <a:path h="91828" w="4208790">
                <a:moveTo>
                  <a:pt x="0" y="0"/>
                </a:moveTo>
                <a:lnTo>
                  <a:pt x="4208790" y="0"/>
                </a:lnTo>
                <a:lnTo>
                  <a:pt x="4208790" y="91828"/>
                </a:lnTo>
                <a:lnTo>
                  <a:pt x="0" y="91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6958" y="1627686"/>
            <a:ext cx="6966845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1.TỔNG QUAN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6958" y="2853690"/>
            <a:ext cx="6966845" cy="485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Tên doanh nghiệp: </a:t>
            </a:r>
            <a:r>
              <a:rPr lang="en-US" sz="3200">
                <a:solidFill>
                  <a:srgbClr val="000000"/>
                </a:solidFill>
                <a:latin typeface="Montserrat"/>
              </a:rPr>
              <a:t>Nhà sách voi Đắk Lắk 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Lĩnh vực kinh doanh:</a:t>
            </a:r>
            <a:r>
              <a:rPr lang="en-US" sz="3200">
                <a:solidFill>
                  <a:srgbClr val="000000"/>
                </a:solidFill>
                <a:latin typeface="Montserrat"/>
              </a:rPr>
              <a:t> Sách và các dụng cụ liên quan tới giáo dục, đồ lưu niệm </a:t>
            </a: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Montserrat Bold"/>
              </a:rPr>
              <a:t>Phạm vi kinh doanh:</a:t>
            </a:r>
            <a:r>
              <a:rPr lang="en-US" sz="3200">
                <a:solidFill>
                  <a:srgbClr val="000000"/>
                </a:solidFill>
                <a:latin typeface="Montserrat"/>
              </a:rPr>
              <a:t> TP. Buôn Ma Thuột </a:t>
            </a:r>
          </a:p>
          <a:p>
            <a:pPr>
              <a:lnSpc>
                <a:spcPts val="48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23029" cy="10287000"/>
            <a:chOff x="0" y="0"/>
            <a:chExt cx="1902111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111" cy="3479800"/>
            </a:xfrm>
            <a:custGeom>
              <a:avLst/>
              <a:gdLst/>
              <a:ahLst/>
              <a:cxnLst/>
              <a:rect r="r" b="b" t="t" l="l"/>
              <a:pathLst>
                <a:path h="3479800" w="1902111">
                  <a:moveTo>
                    <a:pt x="0" y="0"/>
                  </a:moveTo>
                  <a:lnTo>
                    <a:pt x="1902111" y="0"/>
                  </a:lnTo>
                  <a:lnTo>
                    <a:pt x="19021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63561" y="2180469"/>
            <a:ext cx="4596312" cy="7077831"/>
          </a:xfrm>
          <a:custGeom>
            <a:avLst/>
            <a:gdLst/>
            <a:ahLst/>
            <a:cxnLst/>
            <a:rect r="r" b="b" t="t" l="l"/>
            <a:pathLst>
              <a:path h="7077831" w="4596312">
                <a:moveTo>
                  <a:pt x="0" y="0"/>
                </a:moveTo>
                <a:lnTo>
                  <a:pt x="4596311" y="0"/>
                </a:lnTo>
                <a:lnTo>
                  <a:pt x="4596311" y="7077831"/>
                </a:lnTo>
                <a:lnTo>
                  <a:pt x="0" y="7077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612712" y="2418322"/>
            <a:ext cx="9226826" cy="379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Sách giáo dục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Sách đời sống, giải trí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Văn phòng phẩm dụng cụ học tập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Quà lưu niệm, dụng cụ trang trí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Sách tiếng anh</a:t>
            </a:r>
          </a:p>
          <a:p>
            <a:pPr>
              <a:lnSpc>
                <a:spcPts val="50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612712" y="6464225"/>
            <a:ext cx="9226826" cy="315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sách truyện đăk lăk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conan tap 16 đăk lăk</a:t>
            </a:r>
          </a:p>
          <a:p>
            <a:pPr>
              <a:lnSpc>
                <a:spcPts val="5099"/>
              </a:lnSpc>
            </a:pPr>
            <a:r>
              <a:rPr lang="en-US" sz="3399">
                <a:solidFill>
                  <a:srgbClr val="000000"/>
                </a:solidFill>
                <a:latin typeface="Montserrat"/>
              </a:rPr>
              <a:t>Sách Giáo Khoa Tiếng Việt Lớp 4 Bộ Cánh Diều dak lak</a:t>
            </a:r>
          </a:p>
          <a:p>
            <a:pPr>
              <a:lnSpc>
                <a:spcPts val="509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612712" y="1614049"/>
            <a:ext cx="772838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8037"/>
                </a:solidFill>
                <a:latin typeface="Montserrat Ultra-Bold"/>
              </a:rPr>
              <a:t>SẢN PHẨM CHỦ LỰC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12712" y="5780965"/>
            <a:ext cx="772838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008037"/>
                </a:solidFill>
                <a:latin typeface="Montserrat Ultra-Bold"/>
              </a:rPr>
              <a:t>TỪ KHÓA ĐƯỢC SEO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53477"/>
            <a:ext cx="491932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FFFFFF"/>
                </a:solidFill>
                <a:latin typeface="Montserrat Ultra-Bold"/>
              </a:rPr>
              <a:t>1.TỔNG QUAN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163876"/>
            <a:ext cx="18288000" cy="1524075"/>
            <a:chOff x="0" y="0"/>
            <a:chExt cx="6186311" cy="515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515551"/>
            </a:xfrm>
            <a:custGeom>
              <a:avLst/>
              <a:gdLst/>
              <a:ahLst/>
              <a:cxnLst/>
              <a:rect r="r" b="b" t="t" l="l"/>
              <a:pathLst>
                <a:path h="515551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515551"/>
                  </a:lnTo>
                  <a:lnTo>
                    <a:pt x="0" y="515551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77844" y="1804770"/>
            <a:ext cx="3270341" cy="2242288"/>
            <a:chOff x="0" y="0"/>
            <a:chExt cx="3955908" cy="27123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55908" cy="2712342"/>
            </a:xfrm>
            <a:custGeom>
              <a:avLst/>
              <a:gdLst/>
              <a:ahLst/>
              <a:cxnLst/>
              <a:rect r="r" b="b" t="t" l="l"/>
              <a:pathLst>
                <a:path h="2712342" w="3955908">
                  <a:moveTo>
                    <a:pt x="365110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407542"/>
                  </a:lnTo>
                  <a:cubicBezTo>
                    <a:pt x="0" y="2576452"/>
                    <a:pt x="135890" y="2712342"/>
                    <a:pt x="304800" y="2712342"/>
                  </a:cubicBezTo>
                  <a:lnTo>
                    <a:pt x="3651108" y="2712342"/>
                  </a:lnTo>
                  <a:cubicBezTo>
                    <a:pt x="3820018" y="2712342"/>
                    <a:pt x="3955908" y="2576452"/>
                    <a:pt x="3955908" y="2407542"/>
                  </a:cubicBezTo>
                  <a:lnTo>
                    <a:pt x="3955908" y="304800"/>
                  </a:lnTo>
                  <a:cubicBezTo>
                    <a:pt x="3955908" y="135890"/>
                    <a:pt x="3820018" y="0"/>
                    <a:pt x="3651108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26392" y="1804770"/>
            <a:ext cx="3270341" cy="2242288"/>
            <a:chOff x="0" y="0"/>
            <a:chExt cx="3955908" cy="27123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55908" cy="2712342"/>
            </a:xfrm>
            <a:custGeom>
              <a:avLst/>
              <a:gdLst/>
              <a:ahLst/>
              <a:cxnLst/>
              <a:rect r="r" b="b" t="t" l="l"/>
              <a:pathLst>
                <a:path h="2712342" w="3955908">
                  <a:moveTo>
                    <a:pt x="365110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407542"/>
                  </a:lnTo>
                  <a:cubicBezTo>
                    <a:pt x="0" y="2576452"/>
                    <a:pt x="135890" y="2712342"/>
                    <a:pt x="304800" y="2712342"/>
                  </a:cubicBezTo>
                  <a:lnTo>
                    <a:pt x="3651108" y="2712342"/>
                  </a:lnTo>
                  <a:cubicBezTo>
                    <a:pt x="3820018" y="2712342"/>
                    <a:pt x="3955908" y="2576452"/>
                    <a:pt x="3955908" y="2407542"/>
                  </a:cubicBezTo>
                  <a:lnTo>
                    <a:pt x="3955908" y="304800"/>
                  </a:lnTo>
                  <a:cubicBezTo>
                    <a:pt x="3955908" y="135890"/>
                    <a:pt x="3820018" y="0"/>
                    <a:pt x="3651108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122737" y="1804770"/>
            <a:ext cx="3270341" cy="2242288"/>
            <a:chOff x="0" y="0"/>
            <a:chExt cx="3955908" cy="27123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55908" cy="2712342"/>
            </a:xfrm>
            <a:custGeom>
              <a:avLst/>
              <a:gdLst/>
              <a:ahLst/>
              <a:cxnLst/>
              <a:rect r="r" b="b" t="t" l="l"/>
              <a:pathLst>
                <a:path h="2712342" w="3955908">
                  <a:moveTo>
                    <a:pt x="365110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407542"/>
                  </a:lnTo>
                  <a:cubicBezTo>
                    <a:pt x="0" y="2576452"/>
                    <a:pt x="135890" y="2712342"/>
                    <a:pt x="304800" y="2712342"/>
                  </a:cubicBezTo>
                  <a:lnTo>
                    <a:pt x="3651108" y="2712342"/>
                  </a:lnTo>
                  <a:cubicBezTo>
                    <a:pt x="3820018" y="2712342"/>
                    <a:pt x="3955908" y="2576452"/>
                    <a:pt x="3955908" y="2407542"/>
                  </a:cubicBezTo>
                  <a:lnTo>
                    <a:pt x="3955908" y="304800"/>
                  </a:lnTo>
                  <a:cubicBezTo>
                    <a:pt x="3955908" y="135890"/>
                    <a:pt x="3820018" y="0"/>
                    <a:pt x="3651108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-5400000">
            <a:off x="8238831" y="2751602"/>
            <a:ext cx="1127724" cy="9121298"/>
          </a:xfrm>
          <a:custGeom>
            <a:avLst/>
            <a:gdLst/>
            <a:ahLst/>
            <a:cxnLst/>
            <a:rect r="r" b="b" t="t" l="l"/>
            <a:pathLst>
              <a:path h="9121298" w="1127724">
                <a:moveTo>
                  <a:pt x="0" y="0"/>
                </a:moveTo>
                <a:lnTo>
                  <a:pt x="1127724" y="0"/>
                </a:lnTo>
                <a:lnTo>
                  <a:pt x="1127724" y="9121298"/>
                </a:lnTo>
                <a:lnTo>
                  <a:pt x="0" y="9121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23565" y="2576363"/>
            <a:ext cx="35788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Từ 28/06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2113" y="2576363"/>
            <a:ext cx="35788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Từ 30/06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68458" y="2576363"/>
            <a:ext cx="35788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3399">
                <a:solidFill>
                  <a:srgbClr val="FFFFFF"/>
                </a:solidFill>
                <a:latin typeface="Montserrat"/>
              </a:rPr>
              <a:t>Từ 15/07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616921" y="492861"/>
            <a:ext cx="352707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0000"/>
                </a:solidFill>
                <a:latin typeface="Montserrat Bold"/>
              </a:rPr>
              <a:t>KẾ HOẠCH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85850" y="492861"/>
            <a:ext cx="4177492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THỰC HIỆN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8076" y="4510003"/>
            <a:ext cx="498987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Hoàn thiện website (5 ngày)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70108" y="4510003"/>
            <a:ext cx="5582910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Cấu hình Google Analytic + Google Console (2 ngày)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70108" y="5875880"/>
            <a:ext cx="5582910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Xây dựng fanpage ( 2 ngày)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966452" y="4456648"/>
            <a:ext cx="5582910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Tìm kiếm Forum( 2 ngày 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29566" y="5118639"/>
            <a:ext cx="5582910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Viết bài đăng Forum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(1 ngày/1 bài trong 10 ngày)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66452" y="6304505"/>
            <a:ext cx="5909138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Kế hoạch Google ADS, Facebook ADS ( 3 ngày)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8806" y="5460598"/>
            <a:ext cx="4688417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Phân tích từ khóa (2 ngày)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51829" y="7999938"/>
            <a:ext cx="12501729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Viết bài sản phẩm/Bài viết chuẩn SEO/ Đăng bài fanpage (2 ngày / bài)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97936" y="8807658"/>
            <a:ext cx="6009515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Montserrat"/>
              </a:rPr>
              <a:t>Viết báo cáo (Làm thường xuyên)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94018"/>
            <a:ext cx="18288000" cy="1973179"/>
            <a:chOff x="0" y="0"/>
            <a:chExt cx="6186311" cy="6674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667470"/>
            </a:xfrm>
            <a:custGeom>
              <a:avLst/>
              <a:gdLst/>
              <a:ahLst/>
              <a:cxnLst/>
              <a:rect r="r" b="b" t="t" l="l"/>
              <a:pathLst>
                <a:path h="667470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667470"/>
                  </a:lnTo>
                  <a:lnTo>
                    <a:pt x="0" y="66747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60196" y="2461459"/>
            <a:ext cx="3097804" cy="3857430"/>
            <a:chOff x="0" y="0"/>
            <a:chExt cx="11837965" cy="14740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837965" cy="14740804"/>
            </a:xfrm>
            <a:custGeom>
              <a:avLst/>
              <a:gdLst/>
              <a:ahLst/>
              <a:cxnLst/>
              <a:rect r="r" b="b" t="t" l="l"/>
              <a:pathLst>
                <a:path h="14740804" w="11837965">
                  <a:moveTo>
                    <a:pt x="11713505" y="59690"/>
                  </a:moveTo>
                  <a:cubicBezTo>
                    <a:pt x="11749065" y="59690"/>
                    <a:pt x="11778275" y="88900"/>
                    <a:pt x="11778275" y="124460"/>
                  </a:cubicBezTo>
                  <a:lnTo>
                    <a:pt x="11778275" y="14616343"/>
                  </a:lnTo>
                  <a:cubicBezTo>
                    <a:pt x="11778275" y="14651904"/>
                    <a:pt x="11749065" y="14681115"/>
                    <a:pt x="11713505" y="14681115"/>
                  </a:cubicBezTo>
                  <a:lnTo>
                    <a:pt x="124460" y="14681115"/>
                  </a:lnTo>
                  <a:cubicBezTo>
                    <a:pt x="88900" y="14681115"/>
                    <a:pt x="59690" y="14651904"/>
                    <a:pt x="59690" y="146163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1713505" y="59690"/>
                  </a:lnTo>
                  <a:moveTo>
                    <a:pt x="1171350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16343"/>
                  </a:lnTo>
                  <a:cubicBezTo>
                    <a:pt x="0" y="14684924"/>
                    <a:pt x="55880" y="14740804"/>
                    <a:pt x="124460" y="14740804"/>
                  </a:cubicBezTo>
                  <a:lnTo>
                    <a:pt x="11713505" y="14740804"/>
                  </a:lnTo>
                  <a:cubicBezTo>
                    <a:pt x="11782085" y="14740804"/>
                    <a:pt x="11837965" y="14684924"/>
                    <a:pt x="11837965" y="14616343"/>
                  </a:cubicBezTo>
                  <a:lnTo>
                    <a:pt x="11837965" y="124460"/>
                  </a:lnTo>
                  <a:cubicBezTo>
                    <a:pt x="11837965" y="55880"/>
                    <a:pt x="11782085" y="0"/>
                    <a:pt x="11713505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804164" y="2528488"/>
            <a:ext cx="2793442" cy="3857430"/>
            <a:chOff x="0" y="0"/>
            <a:chExt cx="10674876" cy="147408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74876" cy="14740804"/>
            </a:xfrm>
            <a:custGeom>
              <a:avLst/>
              <a:gdLst/>
              <a:ahLst/>
              <a:cxnLst/>
              <a:rect r="r" b="b" t="t" l="l"/>
              <a:pathLst>
                <a:path h="14740804" w="10674876">
                  <a:moveTo>
                    <a:pt x="10550416" y="59690"/>
                  </a:moveTo>
                  <a:cubicBezTo>
                    <a:pt x="10585976" y="59690"/>
                    <a:pt x="10615186" y="88900"/>
                    <a:pt x="10615186" y="124460"/>
                  </a:cubicBezTo>
                  <a:lnTo>
                    <a:pt x="10615186" y="14616343"/>
                  </a:lnTo>
                  <a:cubicBezTo>
                    <a:pt x="10615186" y="14651904"/>
                    <a:pt x="10585976" y="14681115"/>
                    <a:pt x="10550416" y="14681115"/>
                  </a:cubicBezTo>
                  <a:lnTo>
                    <a:pt x="124460" y="14681115"/>
                  </a:lnTo>
                  <a:cubicBezTo>
                    <a:pt x="88900" y="14681115"/>
                    <a:pt x="59690" y="14651904"/>
                    <a:pt x="59690" y="146163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550416" y="59690"/>
                  </a:lnTo>
                  <a:moveTo>
                    <a:pt x="1055041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16343"/>
                  </a:lnTo>
                  <a:cubicBezTo>
                    <a:pt x="0" y="14684924"/>
                    <a:pt x="55880" y="14740804"/>
                    <a:pt x="124460" y="14740804"/>
                  </a:cubicBezTo>
                  <a:lnTo>
                    <a:pt x="10550416" y="14740804"/>
                  </a:lnTo>
                  <a:cubicBezTo>
                    <a:pt x="10618996" y="14740804"/>
                    <a:pt x="10674876" y="14684924"/>
                    <a:pt x="10674876" y="14616343"/>
                  </a:cubicBezTo>
                  <a:lnTo>
                    <a:pt x="10674876" y="124460"/>
                  </a:lnTo>
                  <a:cubicBezTo>
                    <a:pt x="10674876" y="55880"/>
                    <a:pt x="10618996" y="0"/>
                    <a:pt x="10550416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080148" y="2581395"/>
            <a:ext cx="2624808" cy="4021745"/>
            <a:chOff x="0" y="0"/>
            <a:chExt cx="9620645" cy="147408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620645" cy="14740804"/>
            </a:xfrm>
            <a:custGeom>
              <a:avLst/>
              <a:gdLst/>
              <a:ahLst/>
              <a:cxnLst/>
              <a:rect r="r" b="b" t="t" l="l"/>
              <a:pathLst>
                <a:path h="14740804" w="9620645">
                  <a:moveTo>
                    <a:pt x="9496185" y="59690"/>
                  </a:moveTo>
                  <a:cubicBezTo>
                    <a:pt x="9531745" y="59690"/>
                    <a:pt x="9560955" y="88900"/>
                    <a:pt x="9560955" y="124460"/>
                  </a:cubicBezTo>
                  <a:lnTo>
                    <a:pt x="9560955" y="14616343"/>
                  </a:lnTo>
                  <a:cubicBezTo>
                    <a:pt x="9560955" y="14651904"/>
                    <a:pt x="9531745" y="14681115"/>
                    <a:pt x="9496185" y="14681115"/>
                  </a:cubicBezTo>
                  <a:lnTo>
                    <a:pt x="124460" y="14681115"/>
                  </a:lnTo>
                  <a:cubicBezTo>
                    <a:pt x="88900" y="14681115"/>
                    <a:pt x="59690" y="14651904"/>
                    <a:pt x="59690" y="146163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496185" y="59690"/>
                  </a:lnTo>
                  <a:moveTo>
                    <a:pt x="949618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16343"/>
                  </a:lnTo>
                  <a:cubicBezTo>
                    <a:pt x="0" y="14684924"/>
                    <a:pt x="55880" y="14740804"/>
                    <a:pt x="124460" y="14740804"/>
                  </a:cubicBezTo>
                  <a:lnTo>
                    <a:pt x="9496185" y="14740804"/>
                  </a:lnTo>
                  <a:cubicBezTo>
                    <a:pt x="9564765" y="14740804"/>
                    <a:pt x="9620645" y="14684924"/>
                    <a:pt x="9620645" y="14616343"/>
                  </a:cubicBezTo>
                  <a:lnTo>
                    <a:pt x="9620645" y="124460"/>
                  </a:lnTo>
                  <a:cubicBezTo>
                    <a:pt x="9620645" y="55880"/>
                    <a:pt x="9564765" y="0"/>
                    <a:pt x="9496185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231199" y="2581395"/>
            <a:ext cx="2624808" cy="4021745"/>
            <a:chOff x="0" y="0"/>
            <a:chExt cx="9620645" cy="147408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620645" cy="14740804"/>
            </a:xfrm>
            <a:custGeom>
              <a:avLst/>
              <a:gdLst/>
              <a:ahLst/>
              <a:cxnLst/>
              <a:rect r="r" b="b" t="t" l="l"/>
              <a:pathLst>
                <a:path h="14740804" w="9620645">
                  <a:moveTo>
                    <a:pt x="9496185" y="59690"/>
                  </a:moveTo>
                  <a:cubicBezTo>
                    <a:pt x="9531745" y="59690"/>
                    <a:pt x="9560955" y="88900"/>
                    <a:pt x="9560955" y="124460"/>
                  </a:cubicBezTo>
                  <a:lnTo>
                    <a:pt x="9560955" y="14616343"/>
                  </a:lnTo>
                  <a:cubicBezTo>
                    <a:pt x="9560955" y="14651904"/>
                    <a:pt x="9531745" y="14681115"/>
                    <a:pt x="9496185" y="14681115"/>
                  </a:cubicBezTo>
                  <a:lnTo>
                    <a:pt x="124460" y="14681115"/>
                  </a:lnTo>
                  <a:cubicBezTo>
                    <a:pt x="88900" y="14681115"/>
                    <a:pt x="59690" y="14651904"/>
                    <a:pt x="59690" y="1461634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496185" y="59690"/>
                  </a:lnTo>
                  <a:moveTo>
                    <a:pt x="949618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16343"/>
                  </a:lnTo>
                  <a:cubicBezTo>
                    <a:pt x="0" y="14684924"/>
                    <a:pt x="55880" y="14740804"/>
                    <a:pt x="124460" y="14740804"/>
                  </a:cubicBezTo>
                  <a:lnTo>
                    <a:pt x="9496185" y="14740804"/>
                  </a:lnTo>
                  <a:cubicBezTo>
                    <a:pt x="9564765" y="14740804"/>
                    <a:pt x="9620645" y="14684924"/>
                    <a:pt x="9620645" y="14616343"/>
                  </a:cubicBezTo>
                  <a:lnTo>
                    <a:pt x="9620645" y="124460"/>
                  </a:lnTo>
                  <a:cubicBezTo>
                    <a:pt x="9620645" y="55880"/>
                    <a:pt x="9564765" y="0"/>
                    <a:pt x="9496185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460196" y="2625774"/>
            <a:ext cx="2971132" cy="4273981"/>
          </a:xfrm>
          <a:custGeom>
            <a:avLst/>
            <a:gdLst/>
            <a:ahLst/>
            <a:cxnLst/>
            <a:rect r="r" b="b" t="t" l="l"/>
            <a:pathLst>
              <a:path h="4273981" w="2971132">
                <a:moveTo>
                  <a:pt x="0" y="0"/>
                </a:moveTo>
                <a:lnTo>
                  <a:pt x="2971131" y="0"/>
                </a:lnTo>
                <a:lnTo>
                  <a:pt x="2971131" y="4273981"/>
                </a:lnTo>
                <a:lnTo>
                  <a:pt x="0" y="42739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604803" y="2692803"/>
            <a:ext cx="2862109" cy="4273981"/>
          </a:xfrm>
          <a:custGeom>
            <a:avLst/>
            <a:gdLst/>
            <a:ahLst/>
            <a:cxnLst/>
            <a:rect r="r" b="b" t="t" l="l"/>
            <a:pathLst>
              <a:path h="4273981" w="2862109">
                <a:moveTo>
                  <a:pt x="0" y="0"/>
                </a:moveTo>
                <a:lnTo>
                  <a:pt x="2862109" y="0"/>
                </a:lnTo>
                <a:lnTo>
                  <a:pt x="2862109" y="4273981"/>
                </a:lnTo>
                <a:lnTo>
                  <a:pt x="0" y="4273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62506" y="2745711"/>
            <a:ext cx="2671990" cy="4273981"/>
          </a:xfrm>
          <a:custGeom>
            <a:avLst/>
            <a:gdLst/>
            <a:ahLst/>
            <a:cxnLst/>
            <a:rect r="r" b="b" t="t" l="l"/>
            <a:pathLst>
              <a:path h="4273981" w="2671990">
                <a:moveTo>
                  <a:pt x="0" y="0"/>
                </a:moveTo>
                <a:lnTo>
                  <a:pt x="2671990" y="0"/>
                </a:lnTo>
                <a:lnTo>
                  <a:pt x="2671990" y="4273980"/>
                </a:lnTo>
                <a:lnTo>
                  <a:pt x="0" y="427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209" r="0" b="-1020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40964" y="2745711"/>
            <a:ext cx="2794825" cy="4273981"/>
          </a:xfrm>
          <a:custGeom>
            <a:avLst/>
            <a:gdLst/>
            <a:ahLst/>
            <a:cxnLst/>
            <a:rect r="r" b="b" t="t" l="l"/>
            <a:pathLst>
              <a:path h="4273981" w="2794825">
                <a:moveTo>
                  <a:pt x="0" y="0"/>
                </a:moveTo>
                <a:lnTo>
                  <a:pt x="2794826" y="0"/>
                </a:lnTo>
                <a:lnTo>
                  <a:pt x="2794826" y="4273980"/>
                </a:lnTo>
                <a:lnTo>
                  <a:pt x="0" y="4273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48657" y="7046111"/>
            <a:ext cx="38355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8037"/>
                </a:solidFill>
                <a:latin typeface="Montserrat"/>
              </a:rPr>
              <a:t>Trang chủ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8705" y="7704990"/>
            <a:ext cx="4055504" cy="180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Được xây dựng dựa trên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theme mẫu màu xanh lá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cây làm chủ đạo..... 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118058" y="7046111"/>
            <a:ext cx="38355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8037"/>
                </a:solidFill>
                <a:latin typeface="Montserrat"/>
              </a:rPr>
              <a:t>Sản phẩm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80702" y="7046111"/>
            <a:ext cx="38355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8037"/>
                </a:solidFill>
                <a:latin typeface="Montserrat"/>
              </a:rPr>
              <a:t>Trang tin tức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80686" y="7046111"/>
            <a:ext cx="383559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8037"/>
                </a:solidFill>
                <a:latin typeface="Montserrat"/>
              </a:rPr>
              <a:t>Trang thanh toán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18058" y="7707113"/>
            <a:ext cx="3835598" cy="180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Được thiết kế tiện lợi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giúp khách hàng có thể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lựa chọn và mua hàng 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280702" y="7707113"/>
            <a:ext cx="3835598" cy="2260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Trang tin tức được thiết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kế đơn giản giúp người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đọc có thể đọc và tra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cứu thông tin 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3480686" y="7707113"/>
            <a:ext cx="3835598" cy="180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Trang thanh toán hỗ trợ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khách hàng thanh toán </a:t>
            </a:r>
          </a:p>
          <a:p>
            <a:pPr algn="ctr">
              <a:lnSpc>
                <a:spcPts val="3600"/>
              </a:lnSpc>
            </a:pPr>
            <a:r>
              <a:rPr lang="en-US" sz="2400">
                <a:solidFill>
                  <a:srgbClr val="737373"/>
                </a:solidFill>
                <a:latin typeface="Montserrat"/>
              </a:rPr>
              <a:t>và gửi về google form </a:t>
            </a:r>
          </a:p>
          <a:p>
            <a:pPr algn="ctr">
              <a:lnSpc>
                <a:spcPts val="36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604803" y="942975"/>
            <a:ext cx="707839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2. XÂY DỰNG WEBSITE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91482" y="0"/>
            <a:ext cx="5156376" cy="10287000"/>
            <a:chOff x="0" y="0"/>
            <a:chExt cx="1744255" cy="3479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4256" cy="3479800"/>
            </a:xfrm>
            <a:custGeom>
              <a:avLst/>
              <a:gdLst/>
              <a:ahLst/>
              <a:cxnLst/>
              <a:rect r="r" b="b" t="t" l="l"/>
              <a:pathLst>
                <a:path h="3479800" w="1744256">
                  <a:moveTo>
                    <a:pt x="0" y="0"/>
                  </a:moveTo>
                  <a:lnTo>
                    <a:pt x="1744256" y="0"/>
                  </a:lnTo>
                  <a:lnTo>
                    <a:pt x="17442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984205" y="1960589"/>
            <a:ext cx="7928625" cy="6365823"/>
            <a:chOff x="0" y="0"/>
            <a:chExt cx="7467600" cy="59956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12627" t="0" r="-12627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94641" y="2783576"/>
            <a:ext cx="6503128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Montserrat Ultra-Bold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4641" y="4902691"/>
            <a:ext cx="650312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9"/>
              </a:lnSpc>
            </a:pPr>
            <a:r>
              <a:rPr lang="en-US" sz="3399" u="sng">
                <a:solidFill>
                  <a:srgbClr val="737373"/>
                </a:solidFill>
                <a:latin typeface="Poppins Light"/>
                <a:hlinkClick r:id="rId3" tooltip="https://nhasachvoi-daklak.blogspot.com"/>
              </a:rPr>
              <a:t>Nhà sách Voi Đăk Lăk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78872" y="2783576"/>
            <a:ext cx="3413881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Bold"/>
              </a:rPr>
              <a:t>WEBSITE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8047" y="2027535"/>
            <a:ext cx="8602292" cy="7884253"/>
            <a:chOff x="0" y="0"/>
            <a:chExt cx="19799814" cy="18147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799815" cy="18147111"/>
            </a:xfrm>
            <a:custGeom>
              <a:avLst/>
              <a:gdLst/>
              <a:ahLst/>
              <a:cxnLst/>
              <a:rect r="r" b="b" t="t" l="l"/>
              <a:pathLst>
                <a:path h="18147111" w="19799815">
                  <a:moveTo>
                    <a:pt x="19675354" y="59690"/>
                  </a:moveTo>
                  <a:cubicBezTo>
                    <a:pt x="19710915" y="59690"/>
                    <a:pt x="19740124" y="88900"/>
                    <a:pt x="19740124" y="124460"/>
                  </a:cubicBezTo>
                  <a:lnTo>
                    <a:pt x="19740124" y="18022650"/>
                  </a:lnTo>
                  <a:cubicBezTo>
                    <a:pt x="19740124" y="18058211"/>
                    <a:pt x="19710915" y="18087422"/>
                    <a:pt x="19675354" y="18087422"/>
                  </a:cubicBezTo>
                  <a:lnTo>
                    <a:pt x="124460" y="18087422"/>
                  </a:lnTo>
                  <a:cubicBezTo>
                    <a:pt x="88900" y="18087422"/>
                    <a:pt x="59690" y="18058211"/>
                    <a:pt x="59690" y="180226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9675354" y="59690"/>
                  </a:lnTo>
                  <a:moveTo>
                    <a:pt x="1967535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022650"/>
                  </a:lnTo>
                  <a:cubicBezTo>
                    <a:pt x="0" y="18091231"/>
                    <a:pt x="55880" y="18147111"/>
                    <a:pt x="124460" y="18147111"/>
                  </a:cubicBezTo>
                  <a:lnTo>
                    <a:pt x="19675354" y="18147111"/>
                  </a:lnTo>
                  <a:cubicBezTo>
                    <a:pt x="19743934" y="18147111"/>
                    <a:pt x="19799815" y="18091231"/>
                    <a:pt x="19799815" y="18022650"/>
                  </a:cubicBezTo>
                  <a:lnTo>
                    <a:pt x="19799815" y="124460"/>
                  </a:lnTo>
                  <a:cubicBezTo>
                    <a:pt x="19799815" y="55880"/>
                    <a:pt x="19743934" y="0"/>
                    <a:pt x="19675354" y="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39739" y="0"/>
            <a:ext cx="8448261" cy="10287000"/>
            <a:chOff x="0" y="0"/>
            <a:chExt cx="2857807" cy="3479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57807" cy="3479800"/>
            </a:xfrm>
            <a:custGeom>
              <a:avLst/>
              <a:gdLst/>
              <a:ahLst/>
              <a:cxnLst/>
              <a:rect r="r" b="b" t="t" l="l"/>
              <a:pathLst>
                <a:path h="3479800" w="2857807">
                  <a:moveTo>
                    <a:pt x="0" y="0"/>
                  </a:moveTo>
                  <a:lnTo>
                    <a:pt x="2857807" y="0"/>
                  </a:lnTo>
                  <a:lnTo>
                    <a:pt x="2857807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7237" y="3001131"/>
            <a:ext cx="8323911" cy="5937061"/>
            <a:chOff x="0" y="0"/>
            <a:chExt cx="11098548" cy="791608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9623253" y="4659867"/>
              <a:ext cx="1475295" cy="736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5"/>
                </a:lnSpc>
              </a:pPr>
              <a:r>
                <a:rPr lang="en-US" sz="1639">
                  <a:solidFill>
                    <a:srgbClr val="000000"/>
                  </a:solidFill>
                  <a:latin typeface="Open Sans Light"/>
                </a:rPr>
                <a:t>Seo onpage</a:t>
              </a:r>
            </a:p>
            <a:p>
              <a:pPr algn="ctr">
                <a:lnSpc>
                  <a:spcPts val="2295"/>
                </a:lnSpc>
              </a:pPr>
              <a:r>
                <a:rPr lang="en-US" sz="1639">
                  <a:solidFill>
                    <a:srgbClr val="000000"/>
                  </a:solidFill>
                  <a:latin typeface="Open Sans Light"/>
                </a:rPr>
                <a:t>55%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018822"/>
              <a:ext cx="1478007" cy="736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5"/>
                </a:lnSpc>
              </a:pPr>
              <a:r>
                <a:rPr lang="en-US" sz="1639">
                  <a:solidFill>
                    <a:srgbClr val="000000"/>
                  </a:solidFill>
                  <a:latin typeface="Open Sans Light"/>
                </a:rPr>
                <a:t>Seo offpage</a:t>
              </a:r>
            </a:p>
            <a:p>
              <a:pPr algn="ctr">
                <a:lnSpc>
                  <a:spcPts val="2295"/>
                </a:lnSpc>
              </a:pPr>
              <a:r>
                <a:rPr lang="en-US" sz="1639">
                  <a:solidFill>
                    <a:srgbClr val="000000"/>
                  </a:solidFill>
                  <a:latin typeface="Open Sans Light"/>
                </a:rPr>
                <a:t>40%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593531" y="-28575"/>
              <a:ext cx="2682560" cy="7365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5"/>
                </a:lnSpc>
              </a:pPr>
              <a:r>
                <a:rPr lang="en-US" sz="1639">
                  <a:solidFill>
                    <a:srgbClr val="000000"/>
                  </a:solidFill>
                  <a:latin typeface="Open Sans Light"/>
                </a:rPr>
                <a:t>Chiến dịch quảng cáo</a:t>
              </a:r>
            </a:p>
            <a:p>
              <a:pPr algn="ctr">
                <a:lnSpc>
                  <a:spcPts val="2295"/>
                </a:lnSpc>
              </a:pPr>
              <a:r>
                <a:rPr lang="en-US" sz="1639">
                  <a:solidFill>
                    <a:srgbClr val="000000"/>
                  </a:solidFill>
                  <a:latin typeface="Open Sans Light"/>
                </a:rPr>
                <a:t>5%</a:t>
              </a:r>
            </a:p>
          </p:txBody>
        </p: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2061182" y="886735"/>
              <a:ext cx="7029346" cy="7029346"/>
              <a:chOff x="0" y="0"/>
              <a:chExt cx="2540000" cy="25400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817672" y="0"/>
                <a:ext cx="1820336" cy="2638102"/>
              </a:xfrm>
              <a:custGeom>
                <a:avLst/>
                <a:gdLst/>
                <a:ahLst/>
                <a:cxnLst/>
                <a:rect r="r" b="b" t="t" l="l"/>
                <a:pathLst>
                  <a:path h="2638102" w="1820336">
                    <a:moveTo>
                      <a:pt x="452328" y="0"/>
                    </a:moveTo>
                    <a:cubicBezTo>
                      <a:pt x="961600" y="0"/>
                      <a:pt x="1421621" y="304221"/>
                      <a:pt x="1620979" y="772852"/>
                    </a:cubicBezTo>
                    <a:cubicBezTo>
                      <a:pt x="1820336" y="1241483"/>
                      <a:pt x="1720470" y="1783882"/>
                      <a:pt x="1367276" y="2150778"/>
                    </a:cubicBezTo>
                    <a:cubicBezTo>
                      <a:pt x="1014083" y="2517674"/>
                      <a:pt x="475876" y="2638102"/>
                      <a:pt x="0" y="2456718"/>
                    </a:cubicBezTo>
                    <a:lnTo>
                      <a:pt x="226164" y="1863359"/>
                    </a:lnTo>
                    <a:cubicBezTo>
                      <a:pt x="464102" y="1954051"/>
                      <a:pt x="733205" y="1893837"/>
                      <a:pt x="909802" y="1710389"/>
                    </a:cubicBezTo>
                    <a:cubicBezTo>
                      <a:pt x="1086399" y="1526941"/>
                      <a:pt x="1136332" y="1255741"/>
                      <a:pt x="1036653" y="1021426"/>
                    </a:cubicBezTo>
                    <a:cubicBezTo>
                      <a:pt x="936975" y="787110"/>
                      <a:pt x="706964" y="635000"/>
                      <a:pt x="452328" y="635000"/>
                    </a:cubicBezTo>
                    <a:close/>
                  </a:path>
                </a:pathLst>
              </a:custGeom>
              <a:solidFill>
                <a:srgbClr val="6FA82F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-13650" y="44053"/>
                <a:ext cx="1117853" cy="2433788"/>
              </a:xfrm>
              <a:custGeom>
                <a:avLst/>
                <a:gdLst/>
                <a:ahLst/>
                <a:cxnLst/>
                <a:rect r="r" b="b" t="t" l="l"/>
                <a:pathLst>
                  <a:path h="2433788" w="1117853">
                    <a:moveTo>
                      <a:pt x="891198" y="2433789"/>
                    </a:moveTo>
                    <a:cubicBezTo>
                      <a:pt x="356779" y="2260145"/>
                      <a:pt x="0" y="1755947"/>
                      <a:pt x="14047" y="1194200"/>
                    </a:cubicBezTo>
                    <a:cubicBezTo>
                      <a:pt x="28093" y="632454"/>
                      <a:pt x="409626" y="146717"/>
                      <a:pt x="952056" y="0"/>
                    </a:cubicBezTo>
                    <a:lnTo>
                      <a:pt x="1117853" y="612974"/>
                    </a:lnTo>
                    <a:cubicBezTo>
                      <a:pt x="846638" y="686332"/>
                      <a:pt x="655872" y="929200"/>
                      <a:pt x="648848" y="1210074"/>
                    </a:cubicBezTo>
                    <a:cubicBezTo>
                      <a:pt x="641825" y="1490947"/>
                      <a:pt x="820214" y="1743046"/>
                      <a:pt x="1087424" y="1829868"/>
                    </a:cubicBezTo>
                    <a:close/>
                  </a:path>
                </a:pathLst>
              </a:custGeom>
              <a:solidFill>
                <a:srgbClr val="008B51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877548" y="0"/>
                <a:ext cx="392388" cy="666079"/>
              </a:xfrm>
              <a:custGeom>
                <a:avLst/>
                <a:gdLst/>
                <a:ahLst/>
                <a:cxnLst/>
                <a:rect r="r" b="b" t="t" l="l"/>
                <a:pathLst>
                  <a:path h="666079" w="392388">
                    <a:moveTo>
                      <a:pt x="0" y="62158"/>
                    </a:moveTo>
                    <a:cubicBezTo>
                      <a:pt x="126706" y="20989"/>
                      <a:pt x="259099" y="13"/>
                      <a:pt x="392325" y="0"/>
                    </a:cubicBezTo>
                    <a:lnTo>
                      <a:pt x="392389" y="635000"/>
                    </a:lnTo>
                    <a:cubicBezTo>
                      <a:pt x="325776" y="635007"/>
                      <a:pt x="259579" y="645495"/>
                      <a:pt x="196226" y="666079"/>
                    </a:cubicBezTo>
                    <a:close/>
                  </a:path>
                </a:pathLst>
              </a:custGeom>
              <a:solidFill>
                <a:srgbClr val="006962"/>
              </a:solidFill>
            </p:spPr>
          </p:sp>
        </p:grpSp>
      </p:grpSp>
      <p:sp>
        <p:nvSpPr>
          <p:cNvPr name="TextBox 14" id="14"/>
          <p:cNvSpPr txBox="true"/>
          <p:nvPr/>
        </p:nvSpPr>
        <p:spPr>
          <a:xfrm rot="0">
            <a:off x="1459610" y="942975"/>
            <a:ext cx="7479164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</a:pPr>
            <a:r>
              <a:rPr lang="en-US" sz="4600">
                <a:solidFill>
                  <a:srgbClr val="014920"/>
                </a:solidFill>
                <a:latin typeface="Montserrat Ultra-Bold"/>
              </a:rPr>
              <a:t>3. KẾT QUẢ ĐẠT ĐƯỢC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40111" y="1117633"/>
            <a:ext cx="2754313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14920"/>
                </a:solidFill>
                <a:latin typeface="Montserrat Bold"/>
              </a:rPr>
              <a:t>Seo Onpage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04227" y="3702030"/>
            <a:ext cx="2790197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14920"/>
                </a:solidFill>
                <a:latin typeface="Montserrat Bold"/>
              </a:rPr>
              <a:t>Seo Offpage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04227" y="6809052"/>
            <a:ext cx="4929518" cy="60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14920"/>
                </a:solidFill>
                <a:latin typeface="Montserrat Bold"/>
              </a:rPr>
              <a:t>Chiến dịch quảng cáo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40111" y="1960860"/>
            <a:ext cx="5854237" cy="1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14920"/>
                </a:solidFill>
                <a:latin typeface="Montserrat"/>
              </a:rPr>
              <a:t>01 WEBSITE CHUẨN SEO 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14920"/>
                </a:solidFill>
                <a:latin typeface="Montserrat"/>
              </a:rPr>
              <a:t>2</a:t>
            </a:r>
            <a:r>
              <a:rPr lang="en-US" sz="2799">
                <a:solidFill>
                  <a:srgbClr val="014920"/>
                </a:solidFill>
                <a:latin typeface="Montserrat"/>
              </a:rPr>
              <a:t>5 Bài viết sản phẩm chuẩn SEO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14920"/>
                </a:solidFill>
                <a:latin typeface="Montserrat"/>
              </a:rPr>
              <a:t>12 Bài tin tức chuẩn SEO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04227" y="4544007"/>
            <a:ext cx="6240860" cy="205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14920"/>
                </a:solidFill>
                <a:latin typeface="Montserrat"/>
              </a:rPr>
              <a:t>Xây dựng được 1 Landingpage 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14920"/>
                </a:solidFill>
                <a:latin typeface="Montserrat"/>
              </a:rPr>
              <a:t>Xây dựng được 1 Fanpage </a:t>
            </a:r>
          </a:p>
          <a:p>
            <a:pPr algn="just">
              <a:lnSpc>
                <a:spcPts val="4199"/>
              </a:lnSpc>
            </a:pPr>
            <a:r>
              <a:rPr lang="en-US" sz="2799">
                <a:solidFill>
                  <a:srgbClr val="014920"/>
                </a:solidFill>
                <a:latin typeface="Montserrat"/>
              </a:rPr>
              <a:t>Xây dựng được 1 Twitter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14920"/>
                </a:solidFill>
                <a:latin typeface="Montserrat"/>
              </a:rPr>
              <a:t>Tạo được 14 banklink trên diễn đàn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04227" y="7651029"/>
            <a:ext cx="7287783" cy="100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014920"/>
                </a:solidFill>
                <a:latin typeface="Montserrat"/>
              </a:rPr>
              <a:t>Email Marketing: "Khai trương cửa hàng"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796458"/>
            <a:ext cx="18288000" cy="5461842"/>
            <a:chOff x="0" y="0"/>
            <a:chExt cx="6186311" cy="18475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86311" cy="1847586"/>
            </a:xfrm>
            <a:custGeom>
              <a:avLst/>
              <a:gdLst/>
              <a:ahLst/>
              <a:cxnLst/>
              <a:rect r="r" b="b" t="t" l="l"/>
              <a:pathLst>
                <a:path h="1847586" w="6186311">
                  <a:moveTo>
                    <a:pt x="0" y="0"/>
                  </a:moveTo>
                  <a:lnTo>
                    <a:pt x="6186311" y="0"/>
                  </a:lnTo>
                  <a:lnTo>
                    <a:pt x="6186311" y="1847586"/>
                  </a:lnTo>
                  <a:lnTo>
                    <a:pt x="0" y="1847586"/>
                  </a:lnTo>
                  <a:close/>
                </a:path>
              </a:pathLst>
            </a:custGeom>
            <a:solidFill>
              <a:srgbClr val="6FA82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21423" y="4302049"/>
            <a:ext cx="7740724" cy="4374919"/>
          </a:xfrm>
          <a:custGeom>
            <a:avLst/>
            <a:gdLst/>
            <a:ahLst/>
            <a:cxnLst/>
            <a:rect r="r" b="b" t="t" l="l"/>
            <a:pathLst>
              <a:path h="4374919" w="7740724">
                <a:moveTo>
                  <a:pt x="0" y="0"/>
                </a:moveTo>
                <a:lnTo>
                  <a:pt x="7740724" y="0"/>
                </a:lnTo>
                <a:lnTo>
                  <a:pt x="7740724" y="4374919"/>
                </a:lnTo>
                <a:lnTo>
                  <a:pt x="0" y="4374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56682" y="2585275"/>
            <a:ext cx="8781652" cy="6091693"/>
          </a:xfrm>
          <a:custGeom>
            <a:avLst/>
            <a:gdLst/>
            <a:ahLst/>
            <a:cxnLst/>
            <a:rect r="r" b="b" t="t" l="l"/>
            <a:pathLst>
              <a:path h="6091693" w="8781652">
                <a:moveTo>
                  <a:pt x="0" y="0"/>
                </a:moveTo>
                <a:lnTo>
                  <a:pt x="8781651" y="0"/>
                </a:lnTo>
                <a:lnTo>
                  <a:pt x="8781651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85705"/>
            <a:ext cx="6254669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40"/>
              </a:lnSpc>
              <a:spcBef>
                <a:spcPct val="0"/>
              </a:spcBef>
            </a:pPr>
            <a:r>
              <a:rPr lang="en-US" sz="4600">
                <a:solidFill>
                  <a:srgbClr val="008037"/>
                </a:solidFill>
                <a:latin typeface="Montserrat Ultra-Bold"/>
              </a:rPr>
              <a:t>SEO ONPAGE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DAFrZa5TUXE</dc:identifier>
  <dcterms:modified xsi:type="dcterms:W3CDTF">2011-08-01T06:04:30Z</dcterms:modified>
  <cp:revision>1</cp:revision>
  <dc:title>Báo cáo MKT</dc:title>
</cp:coreProperties>
</file>